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48"/>
  </p:notesMasterIdLst>
  <p:handoutMasterIdLst>
    <p:handoutMasterId r:id="rId149"/>
  </p:handoutMasterIdLst>
  <p:sldIdLst>
    <p:sldId id="256" r:id="rId5"/>
    <p:sldId id="464" r:id="rId6"/>
    <p:sldId id="465" r:id="rId7"/>
    <p:sldId id="467" r:id="rId8"/>
    <p:sldId id="672" r:id="rId9"/>
    <p:sldId id="661" r:id="rId10"/>
    <p:sldId id="673" r:id="rId11"/>
    <p:sldId id="674" r:id="rId12"/>
    <p:sldId id="675" r:id="rId13"/>
    <p:sldId id="676" r:id="rId14"/>
    <p:sldId id="680" r:id="rId15"/>
    <p:sldId id="681" r:id="rId16"/>
    <p:sldId id="678" r:id="rId17"/>
    <p:sldId id="677" r:id="rId18"/>
    <p:sldId id="679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89" r:id="rId27"/>
    <p:sldId id="690" r:id="rId28"/>
    <p:sldId id="691" r:id="rId29"/>
    <p:sldId id="692" r:id="rId30"/>
    <p:sldId id="693" r:id="rId31"/>
    <p:sldId id="694" r:id="rId32"/>
    <p:sldId id="695" r:id="rId33"/>
    <p:sldId id="696" r:id="rId34"/>
    <p:sldId id="697" r:id="rId35"/>
    <p:sldId id="698" r:id="rId36"/>
    <p:sldId id="699" r:id="rId37"/>
    <p:sldId id="700" r:id="rId38"/>
    <p:sldId id="701" r:id="rId39"/>
    <p:sldId id="702" r:id="rId40"/>
    <p:sldId id="703" r:id="rId41"/>
    <p:sldId id="704" r:id="rId42"/>
    <p:sldId id="705" r:id="rId43"/>
    <p:sldId id="706" r:id="rId44"/>
    <p:sldId id="707" r:id="rId45"/>
    <p:sldId id="708" r:id="rId46"/>
    <p:sldId id="709" r:id="rId47"/>
    <p:sldId id="710" r:id="rId48"/>
    <p:sldId id="711" r:id="rId49"/>
    <p:sldId id="712" r:id="rId50"/>
    <p:sldId id="713" r:id="rId51"/>
    <p:sldId id="714" r:id="rId52"/>
    <p:sldId id="715" r:id="rId53"/>
    <p:sldId id="716" r:id="rId54"/>
    <p:sldId id="717" r:id="rId55"/>
    <p:sldId id="718" r:id="rId56"/>
    <p:sldId id="719" r:id="rId57"/>
    <p:sldId id="720" r:id="rId58"/>
    <p:sldId id="721" r:id="rId59"/>
    <p:sldId id="722" r:id="rId60"/>
    <p:sldId id="723" r:id="rId61"/>
    <p:sldId id="724" r:id="rId62"/>
    <p:sldId id="725" r:id="rId63"/>
    <p:sldId id="726" r:id="rId64"/>
    <p:sldId id="727" r:id="rId65"/>
    <p:sldId id="728" r:id="rId66"/>
    <p:sldId id="729" r:id="rId67"/>
    <p:sldId id="730" r:id="rId68"/>
    <p:sldId id="731" r:id="rId69"/>
    <p:sldId id="732" r:id="rId70"/>
    <p:sldId id="733" r:id="rId71"/>
    <p:sldId id="734" r:id="rId72"/>
    <p:sldId id="735" r:id="rId73"/>
    <p:sldId id="736" r:id="rId74"/>
    <p:sldId id="737" r:id="rId75"/>
    <p:sldId id="738" r:id="rId76"/>
    <p:sldId id="739" r:id="rId77"/>
    <p:sldId id="740" r:id="rId78"/>
    <p:sldId id="741" r:id="rId79"/>
    <p:sldId id="742" r:id="rId80"/>
    <p:sldId id="743" r:id="rId81"/>
    <p:sldId id="744" r:id="rId82"/>
    <p:sldId id="745" r:id="rId83"/>
    <p:sldId id="746" r:id="rId84"/>
    <p:sldId id="747" r:id="rId85"/>
    <p:sldId id="748" r:id="rId86"/>
    <p:sldId id="749" r:id="rId87"/>
    <p:sldId id="750" r:id="rId88"/>
    <p:sldId id="751" r:id="rId89"/>
    <p:sldId id="752" r:id="rId90"/>
    <p:sldId id="753" r:id="rId91"/>
    <p:sldId id="754" r:id="rId92"/>
    <p:sldId id="755" r:id="rId93"/>
    <p:sldId id="756" r:id="rId94"/>
    <p:sldId id="757" r:id="rId95"/>
    <p:sldId id="758" r:id="rId96"/>
    <p:sldId id="759" r:id="rId97"/>
    <p:sldId id="760" r:id="rId98"/>
    <p:sldId id="761" r:id="rId99"/>
    <p:sldId id="763" r:id="rId100"/>
    <p:sldId id="764" r:id="rId101"/>
    <p:sldId id="765" r:id="rId102"/>
    <p:sldId id="766" r:id="rId103"/>
    <p:sldId id="767" r:id="rId104"/>
    <p:sldId id="768" r:id="rId105"/>
    <p:sldId id="769" r:id="rId106"/>
    <p:sldId id="770" r:id="rId107"/>
    <p:sldId id="771" r:id="rId108"/>
    <p:sldId id="772" r:id="rId109"/>
    <p:sldId id="773" r:id="rId110"/>
    <p:sldId id="774" r:id="rId111"/>
    <p:sldId id="775" r:id="rId112"/>
    <p:sldId id="776" r:id="rId113"/>
    <p:sldId id="778" r:id="rId114"/>
    <p:sldId id="777" r:id="rId115"/>
    <p:sldId id="779" r:id="rId116"/>
    <p:sldId id="780" r:id="rId117"/>
    <p:sldId id="781" r:id="rId118"/>
    <p:sldId id="782" r:id="rId119"/>
    <p:sldId id="783" r:id="rId120"/>
    <p:sldId id="784" r:id="rId121"/>
    <p:sldId id="785" r:id="rId122"/>
    <p:sldId id="786" r:id="rId123"/>
    <p:sldId id="787" r:id="rId124"/>
    <p:sldId id="788" r:id="rId125"/>
    <p:sldId id="789" r:id="rId126"/>
    <p:sldId id="790" r:id="rId127"/>
    <p:sldId id="791" r:id="rId128"/>
    <p:sldId id="792" r:id="rId129"/>
    <p:sldId id="793" r:id="rId130"/>
    <p:sldId id="794" r:id="rId131"/>
    <p:sldId id="795" r:id="rId132"/>
    <p:sldId id="796" r:id="rId133"/>
    <p:sldId id="797" r:id="rId134"/>
    <p:sldId id="798" r:id="rId135"/>
    <p:sldId id="799" r:id="rId136"/>
    <p:sldId id="800" r:id="rId137"/>
    <p:sldId id="801" r:id="rId138"/>
    <p:sldId id="802" r:id="rId139"/>
    <p:sldId id="803" r:id="rId140"/>
    <p:sldId id="804" r:id="rId141"/>
    <p:sldId id="805" r:id="rId142"/>
    <p:sldId id="806" r:id="rId143"/>
    <p:sldId id="807" r:id="rId144"/>
    <p:sldId id="808" r:id="rId145"/>
    <p:sldId id="809" r:id="rId146"/>
    <p:sldId id="810" r:id="rId147"/>
  </p:sldIdLst>
  <p:sldSz cx="9144000" cy="6858000" type="screen4x3"/>
  <p:notesSz cx="9928225" cy="6797675"/>
  <p:custDataLst>
    <p:tags r:id="rId1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6A1D4"/>
    <a:srgbClr val="92D050"/>
    <a:srgbClr val="B9CDE5"/>
    <a:srgbClr val="FEF1E1"/>
    <a:srgbClr val="007A37"/>
    <a:srgbClr val="FCF0E0"/>
    <a:srgbClr val="FEFEFE"/>
    <a:srgbClr val="FFA7A7"/>
    <a:srgbClr val="E2E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 autoAdjust="0"/>
    <p:restoredTop sz="95141" autoAdjust="0"/>
  </p:normalViewPr>
  <p:slideViewPr>
    <p:cSldViewPr>
      <p:cViewPr varScale="1">
        <p:scale>
          <a:sx n="82" d="100"/>
          <a:sy n="82" d="100"/>
        </p:scale>
        <p:origin x="9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tags" Target="tags/tag1.xml"/><Relationship Id="rId155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commentAuthors" Target="commentAuthor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viewProps" Target="view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theme" Target="theme/theme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25/06/2018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6/25/2018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39006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30537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13531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1655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00651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53030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69095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00397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74324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67361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28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15159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3760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00544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8832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90255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78321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5537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23454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77820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38280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68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61484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71477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50441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75498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38717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1337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55240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61521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44385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69440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331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3248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45941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8646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41503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79749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42581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74451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99245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2429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35779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481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18367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73409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16078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77820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41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299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887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357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267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22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080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080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641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77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105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2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727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46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697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49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52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831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498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543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575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519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6118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08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750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379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750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10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35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9141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3917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164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647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6496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180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286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9275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8545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56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7149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8049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278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1606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0532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4157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9584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5753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057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1091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2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0483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606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1361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232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1515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4386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2837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43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4135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6320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72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8185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88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251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767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051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5385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4249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8983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89847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84230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8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889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09665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22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303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15830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5369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8938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9886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198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1661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33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78378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82961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96565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66584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52681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7041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11868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96994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63432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24945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03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5.xml"/><Relationship Id="rId3" Type="http://schemas.openxmlformats.org/officeDocument/2006/relationships/slide" Target="../slides/slide13.xml"/><Relationship Id="rId7" Type="http://schemas.openxmlformats.org/officeDocument/2006/relationships/slide" Target="../slides/slide66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9.xml"/><Relationship Id="rId5" Type="http://schemas.openxmlformats.org/officeDocument/2006/relationships/slide" Target="../slides/slide33.xml"/><Relationship Id="rId4" Type="http://schemas.openxmlformats.org/officeDocument/2006/relationships/slide" Target="../slides/slide23.xml"/><Relationship Id="rId9" Type="http://schemas.openxmlformats.org/officeDocument/2006/relationships/slide" Target="../slides/slide4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5.xml"/><Relationship Id="rId3" Type="http://schemas.openxmlformats.org/officeDocument/2006/relationships/slide" Target="../slides/slide13.xml"/><Relationship Id="rId7" Type="http://schemas.openxmlformats.org/officeDocument/2006/relationships/slide" Target="../slides/slide66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9.xml"/><Relationship Id="rId5" Type="http://schemas.openxmlformats.org/officeDocument/2006/relationships/slide" Target="../slides/slide33.xml"/><Relationship Id="rId4" Type="http://schemas.openxmlformats.org/officeDocument/2006/relationships/slide" Target="../slides/slide23.xml"/><Relationship Id="rId9" Type="http://schemas.openxmlformats.org/officeDocument/2006/relationships/slide" Target="../slides/slide4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5.xml"/><Relationship Id="rId3" Type="http://schemas.openxmlformats.org/officeDocument/2006/relationships/slide" Target="../slides/slide13.xml"/><Relationship Id="rId7" Type="http://schemas.openxmlformats.org/officeDocument/2006/relationships/slide" Target="../slides/slide66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9.xml"/><Relationship Id="rId5" Type="http://schemas.openxmlformats.org/officeDocument/2006/relationships/slide" Target="../slides/slide33.xml"/><Relationship Id="rId4" Type="http://schemas.openxmlformats.org/officeDocument/2006/relationships/slide" Target="../slides/slide23.xml"/><Relationship Id="rId9" Type="http://schemas.openxmlformats.org/officeDocument/2006/relationships/slide" Target="../slides/slide4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382054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Round Same Side Corner Rectangle 15">
            <a:hlinkClick r:id="rId3" action="ppaction://hlinksldjump"/>
          </p:cNvPr>
          <p:cNvSpPr/>
          <p:nvPr userDrawn="1"/>
        </p:nvSpPr>
        <p:spPr>
          <a:xfrm>
            <a:off x="123096" y="692696"/>
            <a:ext cx="10645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Indices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hlinkClick r:id="rId4" action="ppaction://hlinksldjump"/>
          </p:cNvPr>
          <p:cNvSpPr/>
          <p:nvPr userDrawn="1"/>
        </p:nvSpPr>
        <p:spPr>
          <a:xfrm>
            <a:off x="1249382" y="692696"/>
            <a:ext cx="11415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– Expanding &amp;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Factorising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5" action="ppaction://hlinksldjump"/>
          </p:cNvPr>
          <p:cNvSpPr/>
          <p:nvPr userDrawn="1"/>
        </p:nvSpPr>
        <p:spPr>
          <a:xfrm>
            <a:off x="2452732" y="692696"/>
            <a:ext cx="76068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2.3 - Equations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6" action="ppaction://hlinksldjump"/>
          </p:cNvPr>
          <p:cNvSpPr/>
          <p:nvPr userDrawn="1"/>
        </p:nvSpPr>
        <p:spPr>
          <a:xfrm>
            <a:off x="6111978" y="692696"/>
            <a:ext cx="7642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 – More Expanding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7" action="ppaction://hlinksldjump"/>
          </p:cNvPr>
          <p:cNvSpPr/>
          <p:nvPr userDrawn="1"/>
        </p:nvSpPr>
        <p:spPr>
          <a:xfrm>
            <a:off x="4917792" y="692696"/>
            <a:ext cx="11324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 – Non-Linear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8" action="ppaction://hlinksldjump"/>
          </p:cNvPr>
          <p:cNvSpPr/>
          <p:nvPr userDrawn="1"/>
        </p:nvSpPr>
        <p:spPr>
          <a:xfrm>
            <a:off x="4013317" y="692696"/>
            <a:ext cx="84271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 – 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9" action="ppaction://hlinksldjump"/>
          </p:cNvPr>
          <p:cNvSpPr/>
          <p:nvPr userDrawn="1"/>
        </p:nvSpPr>
        <p:spPr>
          <a:xfrm>
            <a:off x="3275179" y="692696"/>
            <a:ext cx="6763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2.4 - Formulae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hlinkClick r:id="rId3" action="ppaction://hlinksldjump"/>
          </p:cNvPr>
          <p:cNvSpPr/>
          <p:nvPr userDrawn="1"/>
        </p:nvSpPr>
        <p:spPr>
          <a:xfrm>
            <a:off x="123096" y="692696"/>
            <a:ext cx="10645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Indices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4" action="ppaction://hlinksldjump"/>
          </p:cNvPr>
          <p:cNvSpPr/>
          <p:nvPr userDrawn="1"/>
        </p:nvSpPr>
        <p:spPr>
          <a:xfrm>
            <a:off x="1249382" y="692696"/>
            <a:ext cx="11415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– Expanding &amp;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Factorising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5" action="ppaction://hlinksldjump"/>
          </p:cNvPr>
          <p:cNvSpPr/>
          <p:nvPr userDrawn="1"/>
        </p:nvSpPr>
        <p:spPr>
          <a:xfrm>
            <a:off x="2452732" y="692696"/>
            <a:ext cx="76068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2.3 - Equations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6" action="ppaction://hlinksldjump"/>
          </p:cNvPr>
          <p:cNvSpPr/>
          <p:nvPr userDrawn="1"/>
        </p:nvSpPr>
        <p:spPr>
          <a:xfrm>
            <a:off x="6111978" y="692696"/>
            <a:ext cx="7642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 – More Expanding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Same Side Corner Rectangle 29">
            <a:hlinkClick r:id="rId7" action="ppaction://hlinksldjump"/>
          </p:cNvPr>
          <p:cNvSpPr/>
          <p:nvPr userDrawn="1"/>
        </p:nvSpPr>
        <p:spPr>
          <a:xfrm>
            <a:off x="4917792" y="692696"/>
            <a:ext cx="11324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 – Non-Linear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hlinkClick r:id="rId8" action="ppaction://hlinksldjump"/>
          </p:cNvPr>
          <p:cNvSpPr/>
          <p:nvPr userDrawn="1"/>
        </p:nvSpPr>
        <p:spPr>
          <a:xfrm>
            <a:off x="4013317" y="692696"/>
            <a:ext cx="84271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 – 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 Same Side Corner Rectangle 31">
            <a:hlinkClick r:id="rId9" action="ppaction://hlinksldjump"/>
          </p:cNvPr>
          <p:cNvSpPr/>
          <p:nvPr userDrawn="1"/>
        </p:nvSpPr>
        <p:spPr>
          <a:xfrm>
            <a:off x="3275179" y="692696"/>
            <a:ext cx="6763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2.4 - Formulae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123096" y="692696"/>
            <a:ext cx="10645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Indices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 userDrawn="1"/>
        </p:nvSpPr>
        <p:spPr>
          <a:xfrm>
            <a:off x="1249382" y="692696"/>
            <a:ext cx="11415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– Expanding &amp;</a:t>
            </a:r>
            <a:r>
              <a:rPr lang="en-GB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Factorising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5" action="ppaction://hlinksldjump"/>
          </p:cNvPr>
          <p:cNvSpPr/>
          <p:nvPr userDrawn="1"/>
        </p:nvSpPr>
        <p:spPr>
          <a:xfrm>
            <a:off x="2452732" y="692696"/>
            <a:ext cx="76068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2.3 - Equations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6" action="ppaction://hlinksldjump"/>
          </p:cNvPr>
          <p:cNvSpPr/>
          <p:nvPr userDrawn="1"/>
        </p:nvSpPr>
        <p:spPr>
          <a:xfrm>
            <a:off x="6111978" y="692696"/>
            <a:ext cx="7642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 – More Expanding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 Same Side Corner Rectangle 9">
            <a:hlinkClick r:id="rId7" action="ppaction://hlinksldjump"/>
          </p:cNvPr>
          <p:cNvSpPr/>
          <p:nvPr userDrawn="1"/>
        </p:nvSpPr>
        <p:spPr>
          <a:xfrm>
            <a:off x="4917792" y="692696"/>
            <a:ext cx="11324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 – Non-Linear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 Same Side Corner Rectangle 11">
            <a:hlinkClick r:id="rId8" action="ppaction://hlinksldjump"/>
          </p:cNvPr>
          <p:cNvSpPr/>
          <p:nvPr userDrawn="1"/>
        </p:nvSpPr>
        <p:spPr>
          <a:xfrm>
            <a:off x="4013317" y="692696"/>
            <a:ext cx="84271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 – Linear Sequences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9" action="ppaction://hlinksldjump"/>
          </p:cNvPr>
          <p:cNvSpPr/>
          <p:nvPr userDrawn="1"/>
        </p:nvSpPr>
        <p:spPr>
          <a:xfrm>
            <a:off x="3275179" y="692696"/>
            <a:ext cx="6763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2.4 - Formulae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6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124273" y="692696"/>
            <a:ext cx="119177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13 - Probability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" action="ppaction://noaction"/>
          </p:cNvPr>
          <p:cNvSpPr/>
          <p:nvPr userDrawn="1"/>
        </p:nvSpPr>
        <p:spPr>
          <a:xfrm>
            <a:off x="1362093" y="692696"/>
            <a:ext cx="217583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– Multiplicative Reasoning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" action="ppaction://noaction"/>
          </p:cNvPr>
          <p:cNvSpPr/>
          <p:nvPr userDrawn="1"/>
        </p:nvSpPr>
        <p:spPr>
          <a:xfrm>
            <a:off x="3583968" y="692696"/>
            <a:ext cx="13740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15 - Constructions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" action="ppaction://noaction"/>
          </p:cNvPr>
          <p:cNvSpPr/>
          <p:nvPr userDrawn="1"/>
        </p:nvSpPr>
        <p:spPr>
          <a:xfrm>
            <a:off x="5004048" y="692696"/>
            <a:ext cx="187220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– Quadratic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Equations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6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7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7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8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72.png"/><Relationship Id="rId4" Type="http://schemas.openxmlformats.org/officeDocument/2006/relationships/image" Target="../media/image8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29.png"/><Relationship Id="rId4" Type="http://schemas.openxmlformats.org/officeDocument/2006/relationships/image" Target="../media/image8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2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7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85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6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6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69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9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94.png"/><Relationship Id="rId4" Type="http://schemas.openxmlformats.org/officeDocument/2006/relationships/image" Target="../media/image69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95.png"/><Relationship Id="rId4" Type="http://schemas.openxmlformats.org/officeDocument/2006/relationships/image" Target="../media/image69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72.png"/><Relationship Id="rId4" Type="http://schemas.openxmlformats.org/officeDocument/2006/relationships/image" Target="../media/image98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100.png"/><Relationship Id="rId4" Type="http://schemas.openxmlformats.org/officeDocument/2006/relationships/image" Target="../media/image72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9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0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1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1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7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2 – Algebra</a:t>
            </a:r>
            <a:endParaRPr lang="en-GB" sz="7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07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5063" r="15350" b="14563"/>
          <a:stretch/>
        </p:blipFill>
        <p:spPr>
          <a:xfrm>
            <a:off x="2627784" y="1916832"/>
            <a:ext cx="6416554" cy="3279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7784" y="3717032"/>
            <a:ext cx="3888432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200" dirty="0"/>
              <a:t>The amount that a plumber charges customers depends on a variety of things, including labour and parts.</a:t>
            </a:r>
          </a:p>
          <a:p>
            <a:r>
              <a:rPr lang="en-US" sz="1200" dirty="0"/>
              <a:t>Labour might be based on an hourly charge of £60, and a fixed call-out charge of £80. A formula for the total labour charge EC for a job that takes </a:t>
            </a:r>
            <a:r>
              <a:rPr lang="en-US" sz="1200" i="1" dirty="0"/>
              <a:t>t</a:t>
            </a:r>
            <a:r>
              <a:rPr lang="en-US" sz="1200" dirty="0"/>
              <a:t> hours might be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i="1" dirty="0" smtClean="0"/>
              <a:t>C</a:t>
            </a:r>
            <a:r>
              <a:rPr lang="en-US" sz="1200" dirty="0" smtClean="0"/>
              <a:t> </a:t>
            </a:r>
            <a:r>
              <a:rPr lang="en-US" sz="1200" dirty="0"/>
              <a:t>= </a:t>
            </a:r>
            <a:r>
              <a:rPr lang="en-US" sz="1200" dirty="0" smtClean="0"/>
              <a:t>60</a:t>
            </a:r>
            <a:r>
              <a:rPr lang="en-US" sz="1200" i="1" dirty="0" smtClean="0"/>
              <a:t>t</a:t>
            </a:r>
            <a:r>
              <a:rPr lang="en-US" sz="1200" dirty="0" smtClean="0"/>
              <a:t> </a:t>
            </a:r>
            <a:r>
              <a:rPr lang="en-US" sz="1200" dirty="0"/>
              <a:t>+ 80</a:t>
            </a:r>
          </a:p>
          <a:p>
            <a:r>
              <a:rPr lang="en-US" sz="1200" dirty="0"/>
              <a:t>How much does the plumber charge for a job that takes 2 hours? How long is the job when the cost is £260?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>
              <a:buClr>
                <a:srgbClr val="C00000"/>
              </a:buClr>
              <a:tabLst>
                <a:tab pos="736600" algn="l"/>
                <a:tab pos="2743200" algn="l"/>
              </a:tabLst>
            </a:pPr>
            <a:r>
              <a:rPr lang="en-US" sz="2000" b="1" dirty="0" smtClean="0"/>
              <a:t>Algebraic </a:t>
            </a:r>
            <a:r>
              <a:rPr lang="en-US" sz="2000" b="1" dirty="0"/>
              <a:t>fluency</a:t>
            </a:r>
          </a:p>
          <a:p>
            <a:pPr marL="566738" indent="-566738">
              <a:buClr>
                <a:srgbClr val="C00000"/>
              </a:buClr>
              <a:buFont typeface="+mj-lt"/>
              <a:buAutoNum type="arabicPeriod" startAt="14"/>
              <a:tabLst>
                <a:tab pos="969963" algn="l"/>
                <a:tab pos="2743200" algn="l"/>
              </a:tabLst>
            </a:pPr>
            <a:r>
              <a:rPr lang="en-US" sz="2000" dirty="0" smtClean="0">
                <a:solidFill>
                  <a:srgbClr val="C00000"/>
                </a:solidFill>
              </a:rPr>
              <a:t>a.</a:t>
            </a:r>
            <a:r>
              <a:rPr lang="en-US" sz="2000" dirty="0" smtClean="0"/>
              <a:t> 	Work </a:t>
            </a:r>
            <a:r>
              <a:rPr lang="en-US" sz="2000" dirty="0"/>
              <a:t>out the output of this </a:t>
            </a:r>
            <a:r>
              <a:rPr lang="en-US" sz="2000" dirty="0" smtClean="0"/>
              <a:t>function 	machine </a:t>
            </a:r>
            <a:r>
              <a:rPr lang="en-US" sz="2000" dirty="0"/>
              <a:t>when the input is 4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1023938" lvl="1" indent="-457200">
              <a:buClr>
                <a:srgbClr val="C00000"/>
              </a:buClr>
              <a:buFont typeface="+mj-lt"/>
              <a:buAutoNum type="alphaLcPeriod" startAt="2"/>
              <a:tabLst>
                <a:tab pos="736600" algn="l"/>
                <a:tab pos="2743200" algn="l"/>
              </a:tabLst>
            </a:pPr>
            <a:r>
              <a:rPr lang="en-US" sz="2000" dirty="0" smtClean="0"/>
              <a:t>By </a:t>
            </a:r>
            <a:r>
              <a:rPr lang="en-US" sz="2000" dirty="0"/>
              <a:t>using an Inverse function machine, or otherwise, find the input when the output is 48</a:t>
            </a:r>
            <a:r>
              <a:rPr lang="en-US" sz="2000" dirty="0" smtClean="0"/>
              <a:t>.</a:t>
            </a:r>
          </a:p>
          <a:p>
            <a:pPr marL="566738" indent="-566738">
              <a:buClr>
                <a:srgbClr val="C00000"/>
              </a:buClr>
              <a:buFont typeface="+mj-lt"/>
              <a:buAutoNum type="arabicPeriod" startAt="14"/>
              <a:tabLst>
                <a:tab pos="736600" algn="l"/>
                <a:tab pos="2743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these position-to-term rules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first four terms of each sequence,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3938" lvl="1" indent="-457200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20 - 6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566738" indent="-566738">
              <a:buClr>
                <a:srgbClr val="C00000"/>
              </a:buClr>
              <a:buFont typeface="+mj-lt"/>
              <a:buAutoNum type="arabicPeriod" startAt="14"/>
              <a:tabLst>
                <a:tab pos="736600" algn="l"/>
                <a:tab pos="2743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down the term-to-term rule and the next two terms of each sequence.</a:t>
            </a:r>
          </a:p>
          <a:p>
            <a:pPr marL="1023938" lvl="1" indent="-457200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2, 11, 20, .... 	b,.  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3938" lvl="1" indent="-457200">
              <a:buClr>
                <a:srgbClr val="C00000"/>
              </a:buClr>
              <a:buFont typeface="+mj-lt"/>
              <a:buAutoNum type="alphaLcPeriod" startAt="3"/>
              <a:tabLst>
                <a:tab pos="736600" algn="l"/>
                <a:tab pos="2743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6, 2, 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... 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2, 0.2, 0.02, ...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7584" y="2204864"/>
            <a:ext cx="4431790" cy="738368"/>
            <a:chOff x="932298" y="2276872"/>
            <a:chExt cx="4431790" cy="738368"/>
          </a:xfrm>
        </p:grpSpPr>
        <p:sp>
          <p:nvSpPr>
            <p:cNvPr id="4" name="Flowchart: Delay 3"/>
            <p:cNvSpPr/>
            <p:nvPr/>
          </p:nvSpPr>
          <p:spPr>
            <a:xfrm>
              <a:off x="1979712" y="2276872"/>
              <a:ext cx="1009078" cy="738368"/>
            </a:xfrm>
            <a:custGeom>
              <a:avLst/>
              <a:gdLst>
                <a:gd name="connsiteX0" fmla="*/ 0 w 1008112"/>
                <a:gd name="connsiteY0" fmla="*/ 0 h 720080"/>
                <a:gd name="connsiteX1" fmla="*/ 504056 w 1008112"/>
                <a:gd name="connsiteY1" fmla="*/ 0 h 720080"/>
                <a:gd name="connsiteX2" fmla="*/ 1008112 w 1008112"/>
                <a:gd name="connsiteY2" fmla="*/ 360040 h 720080"/>
                <a:gd name="connsiteX3" fmla="*/ 504056 w 1008112"/>
                <a:gd name="connsiteY3" fmla="*/ 720080 h 720080"/>
                <a:gd name="connsiteX4" fmla="*/ 0 w 1008112"/>
                <a:gd name="connsiteY4" fmla="*/ 720080 h 720080"/>
                <a:gd name="connsiteX5" fmla="*/ 0 w 1008112"/>
                <a:gd name="connsiteY5" fmla="*/ 0 h 720080"/>
                <a:gd name="connsiteX0" fmla="*/ 0 w 1010536"/>
                <a:gd name="connsiteY0" fmla="*/ 0 h 720080"/>
                <a:gd name="connsiteX1" fmla="*/ 632072 w 1010536"/>
                <a:gd name="connsiteY1" fmla="*/ 0 h 720080"/>
                <a:gd name="connsiteX2" fmla="*/ 1008112 w 1010536"/>
                <a:gd name="connsiteY2" fmla="*/ 360040 h 720080"/>
                <a:gd name="connsiteX3" fmla="*/ 504056 w 1010536"/>
                <a:gd name="connsiteY3" fmla="*/ 720080 h 720080"/>
                <a:gd name="connsiteX4" fmla="*/ 0 w 1010536"/>
                <a:gd name="connsiteY4" fmla="*/ 720080 h 720080"/>
                <a:gd name="connsiteX5" fmla="*/ 0 w 1010536"/>
                <a:gd name="connsiteY5" fmla="*/ 0 h 720080"/>
                <a:gd name="connsiteX0" fmla="*/ 0 w 1009078"/>
                <a:gd name="connsiteY0" fmla="*/ 0 h 738368"/>
                <a:gd name="connsiteX1" fmla="*/ 632072 w 1009078"/>
                <a:gd name="connsiteY1" fmla="*/ 0 h 738368"/>
                <a:gd name="connsiteX2" fmla="*/ 1008112 w 1009078"/>
                <a:gd name="connsiteY2" fmla="*/ 360040 h 738368"/>
                <a:gd name="connsiteX3" fmla="*/ 686936 w 1009078"/>
                <a:gd name="connsiteY3" fmla="*/ 738368 h 738368"/>
                <a:gd name="connsiteX4" fmla="*/ 0 w 1009078"/>
                <a:gd name="connsiteY4" fmla="*/ 720080 h 738368"/>
                <a:gd name="connsiteX5" fmla="*/ 0 w 1009078"/>
                <a:gd name="connsiteY5" fmla="*/ 0 h 7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9078" h="738368">
                  <a:moveTo>
                    <a:pt x="0" y="0"/>
                  </a:moveTo>
                  <a:lnTo>
                    <a:pt x="632072" y="0"/>
                  </a:lnTo>
                  <a:cubicBezTo>
                    <a:pt x="910454" y="0"/>
                    <a:pt x="998968" y="236979"/>
                    <a:pt x="1008112" y="360040"/>
                  </a:cubicBezTo>
                  <a:cubicBezTo>
                    <a:pt x="1017256" y="483101"/>
                    <a:pt x="965318" y="738368"/>
                    <a:pt x="686936" y="738368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E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7</a:t>
              </a:r>
              <a:endPara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lowchart: Delay 3"/>
            <p:cNvSpPr/>
            <p:nvPr/>
          </p:nvSpPr>
          <p:spPr>
            <a:xfrm>
              <a:off x="3634930" y="2276872"/>
              <a:ext cx="1081086" cy="738368"/>
            </a:xfrm>
            <a:custGeom>
              <a:avLst/>
              <a:gdLst>
                <a:gd name="connsiteX0" fmla="*/ 0 w 1008112"/>
                <a:gd name="connsiteY0" fmla="*/ 0 h 720080"/>
                <a:gd name="connsiteX1" fmla="*/ 504056 w 1008112"/>
                <a:gd name="connsiteY1" fmla="*/ 0 h 720080"/>
                <a:gd name="connsiteX2" fmla="*/ 1008112 w 1008112"/>
                <a:gd name="connsiteY2" fmla="*/ 360040 h 720080"/>
                <a:gd name="connsiteX3" fmla="*/ 504056 w 1008112"/>
                <a:gd name="connsiteY3" fmla="*/ 720080 h 720080"/>
                <a:gd name="connsiteX4" fmla="*/ 0 w 1008112"/>
                <a:gd name="connsiteY4" fmla="*/ 720080 h 720080"/>
                <a:gd name="connsiteX5" fmla="*/ 0 w 1008112"/>
                <a:gd name="connsiteY5" fmla="*/ 0 h 720080"/>
                <a:gd name="connsiteX0" fmla="*/ 0 w 1010536"/>
                <a:gd name="connsiteY0" fmla="*/ 0 h 720080"/>
                <a:gd name="connsiteX1" fmla="*/ 632072 w 1010536"/>
                <a:gd name="connsiteY1" fmla="*/ 0 h 720080"/>
                <a:gd name="connsiteX2" fmla="*/ 1008112 w 1010536"/>
                <a:gd name="connsiteY2" fmla="*/ 360040 h 720080"/>
                <a:gd name="connsiteX3" fmla="*/ 504056 w 1010536"/>
                <a:gd name="connsiteY3" fmla="*/ 720080 h 720080"/>
                <a:gd name="connsiteX4" fmla="*/ 0 w 1010536"/>
                <a:gd name="connsiteY4" fmla="*/ 720080 h 720080"/>
                <a:gd name="connsiteX5" fmla="*/ 0 w 1010536"/>
                <a:gd name="connsiteY5" fmla="*/ 0 h 720080"/>
                <a:gd name="connsiteX0" fmla="*/ 0 w 1009078"/>
                <a:gd name="connsiteY0" fmla="*/ 0 h 738368"/>
                <a:gd name="connsiteX1" fmla="*/ 632072 w 1009078"/>
                <a:gd name="connsiteY1" fmla="*/ 0 h 738368"/>
                <a:gd name="connsiteX2" fmla="*/ 1008112 w 1009078"/>
                <a:gd name="connsiteY2" fmla="*/ 360040 h 738368"/>
                <a:gd name="connsiteX3" fmla="*/ 686936 w 1009078"/>
                <a:gd name="connsiteY3" fmla="*/ 738368 h 738368"/>
                <a:gd name="connsiteX4" fmla="*/ 0 w 1009078"/>
                <a:gd name="connsiteY4" fmla="*/ 720080 h 738368"/>
                <a:gd name="connsiteX5" fmla="*/ 0 w 1009078"/>
                <a:gd name="connsiteY5" fmla="*/ 0 h 7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9078" h="738368">
                  <a:moveTo>
                    <a:pt x="0" y="0"/>
                  </a:moveTo>
                  <a:lnTo>
                    <a:pt x="632072" y="0"/>
                  </a:lnTo>
                  <a:cubicBezTo>
                    <a:pt x="910454" y="0"/>
                    <a:pt x="998968" y="236979"/>
                    <a:pt x="1008112" y="360040"/>
                  </a:cubicBezTo>
                  <a:cubicBezTo>
                    <a:pt x="1017256" y="483101"/>
                    <a:pt x="965318" y="738368"/>
                    <a:pt x="686936" y="738368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E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Double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>
              <a:off x="2987824" y="2636912"/>
              <a:ext cx="648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716016" y="2636912"/>
              <a:ext cx="648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331640" y="2636912"/>
              <a:ext cx="648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32298" y="243685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06827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066800">
              <a:buClr>
                <a:srgbClr val="C00000"/>
              </a:buClr>
              <a:tabLst>
                <a:tab pos="857250" algn="l"/>
                <a:tab pos="2800350" algn="l"/>
                <a:tab pos="6286500" algn="l"/>
              </a:tabLst>
            </a:pPr>
            <a:r>
              <a:rPr lang="en-US" sz="2200" b="1" dirty="0" smtClean="0">
                <a:solidFill>
                  <a:srgbClr val="C00000"/>
                </a:solidFill>
              </a:rPr>
              <a:t>Sequences</a:t>
            </a:r>
            <a:endParaRPr lang="en-US" sz="2200" b="1" dirty="0">
              <a:solidFill>
                <a:srgbClr val="C00000"/>
              </a:solidFill>
            </a:endParaRPr>
          </a:p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6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Write </a:t>
            </a:r>
            <a:r>
              <a:rPr lang="en-US" sz="2200" dirty="0"/>
              <a:t>down the next two terms in the Fibonacci sequence </a:t>
            </a:r>
            <a:r>
              <a:rPr lang="en-US" sz="2200" dirty="0" smtClean="0"/>
              <a:t>3,4,7,11, ....</a:t>
            </a:r>
            <a:endParaRPr lang="en-US" sz="2200" dirty="0"/>
          </a:p>
          <a:p>
            <a:pPr marL="628650" lvl="1" indent="-628650" defTabSz="1066800">
              <a:buClr>
                <a:srgbClr val="C00000"/>
              </a:buClr>
              <a:buFont typeface="+mj-lt"/>
              <a:buAutoNum type="arabicPeriod" startAt="16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 	Find </a:t>
            </a:r>
            <a:r>
              <a:rPr lang="en-US" sz="2200" dirty="0"/>
              <a:t>the </a:t>
            </a:r>
            <a:r>
              <a:rPr lang="en-US" sz="2200" i="1" dirty="0"/>
              <a:t>n</a:t>
            </a:r>
            <a:r>
              <a:rPr lang="en-US" sz="2200" dirty="0"/>
              <a:t>th term of the </a:t>
            </a:r>
            <a:r>
              <a:rPr lang="en-US" sz="2200" dirty="0" smtClean="0"/>
              <a:t>	arithmetic </a:t>
            </a:r>
            <a:r>
              <a:rPr lang="en-US" sz="2200" dirty="0"/>
              <a:t>sequence </a:t>
            </a:r>
            <a:r>
              <a:rPr lang="en-US" sz="2200" dirty="0" smtClean="0"/>
              <a:t>2, 11, 20, 	29, ... </a:t>
            </a:r>
          </a:p>
          <a:p>
            <a:pPr marL="971550" lvl="2" indent="-3429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200" dirty="0" smtClean="0"/>
              <a:t>Show </a:t>
            </a:r>
            <a:r>
              <a:rPr lang="en-US" sz="2200" dirty="0"/>
              <a:t>that 167 cannot be a term in this </a:t>
            </a:r>
            <a:r>
              <a:rPr lang="en-US" sz="2200" dirty="0" smtClean="0"/>
              <a:t>sequence.</a:t>
            </a:r>
          </a:p>
          <a:p>
            <a:pPr marL="971550" lvl="2" indent="-3429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200" dirty="0" smtClean="0"/>
              <a:t>Find </a:t>
            </a:r>
            <a:r>
              <a:rPr lang="en-US" sz="2200" dirty="0"/>
              <a:t>the first number in the sequence that is greater than 167.</a:t>
            </a:r>
          </a:p>
          <a:p>
            <a:pPr marL="628650" lvl="1" indent="-628650" defTabSz="1066800">
              <a:buClr>
                <a:srgbClr val="C00000"/>
              </a:buClr>
              <a:buFont typeface="+mj-lt"/>
              <a:buAutoNum type="arabicPeriod" startAt="16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Find </a:t>
            </a:r>
            <a:r>
              <a:rPr lang="en-US" sz="2200" dirty="0"/>
              <a:t>the </a:t>
            </a:r>
            <a:r>
              <a:rPr lang="en-US" sz="2200" i="1" dirty="0" smtClean="0"/>
              <a:t>n</a:t>
            </a:r>
            <a:r>
              <a:rPr lang="en-US" sz="2200" dirty="0" smtClean="0"/>
              <a:t>th </a:t>
            </a:r>
            <a:r>
              <a:rPr lang="en-US" sz="2200" dirty="0"/>
              <a:t>term of the sequence 10</a:t>
            </a:r>
            <a:r>
              <a:rPr lang="en-US" sz="2200" dirty="0" smtClean="0"/>
              <a:t>, 19, 34, 55, ...</a:t>
            </a:r>
            <a:endParaRPr lang="en-US" sz="2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852936"/>
            <a:ext cx="54864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251519" y="5805264"/>
            <a:ext cx="520453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Check Up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491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8" y="1196752"/>
            <a:ext cx="842493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066800">
              <a:buClr>
                <a:srgbClr val="C00000"/>
              </a:buClr>
              <a:tabLst>
                <a:tab pos="857250" algn="l"/>
                <a:tab pos="2800350" algn="l"/>
                <a:tab pos="6286500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Sequences</a:t>
            </a:r>
            <a:endParaRPr lang="en-US" sz="2400" b="1" dirty="0">
              <a:solidFill>
                <a:srgbClr val="C00000"/>
              </a:solidFill>
            </a:endParaRPr>
          </a:p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9"/>
              <a:tabLst>
                <a:tab pos="857250" algn="l"/>
                <a:tab pos="2800350" algn="l"/>
                <a:tab pos="6286500" algn="l"/>
              </a:tabLst>
            </a:pPr>
            <a:r>
              <a:rPr lang="en-US" sz="2400" dirty="0"/>
              <a:t>How sure are you of your answers? Were you </a:t>
            </a:r>
            <a:r>
              <a:rPr lang="en-US" sz="2400" dirty="0" smtClean="0"/>
              <a:t>mostly</a:t>
            </a:r>
            <a:br>
              <a:rPr lang="en-US" sz="2400" dirty="0" smtClean="0"/>
            </a:br>
            <a:r>
              <a:rPr lang="en-US" sz="2400" dirty="0" smtClean="0"/>
              <a:t>Just </a:t>
            </a:r>
            <a:r>
              <a:rPr lang="en-US" sz="2400" dirty="0"/>
              <a:t>guessing </a:t>
            </a:r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2400" dirty="0" smtClean="0"/>
              <a:t> </a:t>
            </a:r>
            <a:r>
              <a:rPr lang="en-US" sz="2400" dirty="0"/>
              <a:t>Feeling doubtful 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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Confident </a:t>
            </a:r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sz="2400" dirty="0" smtClean="0"/>
              <a:t>What </a:t>
            </a:r>
            <a:r>
              <a:rPr lang="en-US" sz="2400" dirty="0"/>
              <a:t>next? Use your results to decide whether to strengthen or extend your learning.</a:t>
            </a:r>
          </a:p>
          <a:p>
            <a:pPr marL="0" lvl="1" defTabSz="1066800">
              <a:buClr>
                <a:srgbClr val="C00000"/>
              </a:buClr>
              <a:tabLst>
                <a:tab pos="857250" algn="l"/>
                <a:tab pos="2800350" algn="l"/>
                <a:tab pos="628650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* Challenge</a:t>
            </a:r>
          </a:p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20"/>
              <a:tabLst>
                <a:tab pos="1028700" algn="l"/>
                <a:tab pos="2800350" algn="l"/>
                <a:tab pos="62865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a.</a:t>
            </a:r>
            <a:r>
              <a:rPr lang="en-US" sz="2400" dirty="0" smtClean="0"/>
              <a:t>  </a:t>
            </a:r>
            <a:r>
              <a:rPr lang="en-US" sz="2400" dirty="0"/>
              <a:t>Multiply together the four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pairs </a:t>
            </a:r>
            <a:r>
              <a:rPr lang="en-US" sz="2400" dirty="0"/>
              <a:t>of connected </a:t>
            </a:r>
            <a:r>
              <a:rPr lang="en-US" sz="2400" dirty="0" smtClean="0"/>
              <a:t>terms </a:t>
            </a:r>
            <a:br>
              <a:rPr lang="en-US" sz="2400" dirty="0" smtClean="0"/>
            </a:br>
            <a:r>
              <a:rPr lang="en-US" sz="2400" dirty="0" smtClean="0"/>
              <a:t>	and expand </a:t>
            </a:r>
            <a:r>
              <a:rPr lang="en-US" sz="2400" dirty="0"/>
              <a:t>your </a:t>
            </a:r>
            <a:r>
              <a:rPr lang="en-US" sz="2400" dirty="0" smtClean="0"/>
              <a:t>answers. </a:t>
            </a:r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400" dirty="0" smtClean="0"/>
              <a:t>Add </a:t>
            </a:r>
            <a:r>
              <a:rPr lang="en-US" sz="2400" dirty="0"/>
              <a:t>together your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answers </a:t>
            </a:r>
            <a:r>
              <a:rPr lang="en-US" sz="2400" dirty="0"/>
              <a:t>and simplify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result</a:t>
            </a:r>
            <a:r>
              <a:rPr lang="en-US" sz="2400" dirty="0"/>
              <a:t>. Would the result have been the same if you had expanded in a different order</a:t>
            </a:r>
            <a:r>
              <a:rPr lang="en-US" sz="2400" dirty="0" smtClean="0"/>
              <a:t>?</a:t>
            </a:r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400" dirty="0" smtClean="0"/>
              <a:t>Factorise </a:t>
            </a:r>
            <a:r>
              <a:rPr lang="en-US" sz="2400" dirty="0"/>
              <a:t>your simplified expression.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sp>
        <p:nvSpPr>
          <p:cNvPr id="9" name="Flowchart: Delay 8"/>
          <p:cNvSpPr/>
          <p:nvPr/>
        </p:nvSpPr>
        <p:spPr>
          <a:xfrm flipH="1">
            <a:off x="8527387" y="1196752"/>
            <a:ext cx="365093" cy="5423072"/>
          </a:xfrm>
          <a:prstGeom prst="flowChartDelay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3327130"/>
            <a:ext cx="3027424" cy="20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92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524"/>
              </p:ext>
            </p:extLst>
          </p:nvPr>
        </p:nvGraphicFramePr>
        <p:xfrm>
          <a:off x="251518" y="1268761"/>
          <a:ext cx="8568952" cy="5181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Strengthen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flipH="1">
            <a:off x="251520" y="1843531"/>
            <a:ext cx="5616624" cy="46935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rtlCol="0" anchor="t" anchorCtr="0">
            <a:spAutoFit/>
          </a:bodyPr>
          <a:lstStyle/>
          <a:p>
            <a:pPr>
              <a:buClr>
                <a:srgbClr val="C00000"/>
              </a:buClr>
              <a:tabLst>
                <a:tab pos="32004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Simplifying, expanding and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factorising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32004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3028950" algn="l"/>
              </a:tabLst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3028950" algn="l"/>
              </a:tabLst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3028950" algn="l"/>
              </a:tabLst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t-1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</a:t>
            </a:r>
            <a:b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302895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30289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6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30289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30289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2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8144" y="1796736"/>
            <a:ext cx="2880320" cy="480061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19" y="4509120"/>
            <a:ext cx="521209" cy="521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1988840"/>
            <a:ext cx="521209" cy="5212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233" y="2358374"/>
            <a:ext cx="3273023" cy="596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653" y="4205829"/>
            <a:ext cx="4607243" cy="782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6430" y="5373216"/>
            <a:ext cx="2803748" cy="11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69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19" y="3411847"/>
            <a:ext cx="521209" cy="521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1268760"/>
            <a:ext cx="521209" cy="521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1519" y="1196752"/>
                <a:ext cx="5256585" cy="4883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1" indent="-342900" defTabSz="106680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600" dirty="0" smtClean="0"/>
                  <a:t>Copy and complete 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600" i="1" dirty="0" smtClean="0"/>
                  <a:t>t</a:t>
                </a:r>
                <a:r>
                  <a:rPr lang="en-US" sz="2600" baseline="30000" dirty="0" smtClean="0"/>
                  <a:t>6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+ </a:t>
                </a:r>
                <a:r>
                  <a:rPr lang="en-US" sz="2600" i="1" dirty="0"/>
                  <a:t>t</a:t>
                </a:r>
                <a:r>
                  <a:rPr lang="en-US" sz="2600" baseline="30000" dirty="0"/>
                  <a:t>2</a:t>
                </a:r>
                <a:r>
                  <a:rPr lang="en-US" sz="2600" dirty="0"/>
                  <a:t> = </a:t>
                </a:r>
                <a:r>
                  <a:rPr lang="en-US" sz="2600" dirty="0" smtClean="0"/>
                  <a:t>t</a:t>
                </a:r>
                <a:r>
                  <a:rPr lang="en-US" sz="2600" baseline="30000" dirty="0" smtClean="0">
                    <a:sym typeface="Wingdings" panose="05000000000000000000" pitchFamily="2" charset="2"/>
                  </a:rPr>
                  <a:t></a:t>
                </a:r>
                <a:r>
                  <a:rPr lang="en-US" sz="2600" dirty="0" smtClean="0"/>
                  <a:t> 	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b. </a:t>
                </a:r>
                <a:r>
                  <a:rPr lang="en-US" sz="2600" i="1" dirty="0" smtClean="0"/>
                  <a:t>t</a:t>
                </a:r>
                <a:r>
                  <a:rPr lang="en-US" sz="2600" baseline="30000" dirty="0" smtClean="0"/>
                  <a:t>5 </a:t>
                </a:r>
                <a:r>
                  <a:rPr lang="en-US" sz="2600" dirty="0" smtClean="0"/>
                  <a:t>- </a:t>
                </a:r>
                <a:r>
                  <a:rPr lang="en-US" sz="2600" i="1" dirty="0" smtClean="0"/>
                  <a:t>t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= </a:t>
                </a:r>
                <a:r>
                  <a:rPr lang="en-US" sz="2600" i="1" dirty="0" smtClean="0"/>
                  <a:t>t</a:t>
                </a:r>
                <a:r>
                  <a:rPr lang="en-US" sz="2600" baseline="30000" dirty="0" smtClean="0">
                    <a:sym typeface="Wingdings" panose="05000000000000000000" pitchFamily="2" charset="2"/>
                  </a:rPr>
                  <a:t>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600" i="1" dirty="0" smtClean="0"/>
                  <a:t>t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 ÷ </a:t>
                </a:r>
                <a:r>
                  <a:rPr lang="en-US" sz="2600" i="1" dirty="0" smtClean="0"/>
                  <a:t>t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= t</a:t>
                </a:r>
                <a:r>
                  <a:rPr lang="en-US" sz="2600" baseline="30000" dirty="0" smtClean="0">
                    <a:sym typeface="Wingdings" panose="05000000000000000000" pitchFamily="2" charset="2"/>
                  </a:rPr>
                  <a:t>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= </a:t>
                </a:r>
                <a:br>
                  <a:rPr lang="en-US" sz="2600" dirty="0" smtClean="0">
                    <a:sym typeface="Wingdings" panose="05000000000000000000" pitchFamily="2" charset="2"/>
                  </a:rPr>
                </a:br>
                <a:r>
                  <a:rPr lang="en-US" sz="2600" dirty="0" smtClean="0">
                    <a:sym typeface="Wingdings" panose="05000000000000000000" pitchFamily="2" charset="2"/>
                  </a:rPr>
                  <a:t/>
                </a:r>
                <a:br>
                  <a:rPr lang="en-US" sz="2600" dirty="0" smtClean="0">
                    <a:sym typeface="Wingdings" panose="05000000000000000000" pitchFamily="2" charset="2"/>
                  </a:rPr>
                </a:br>
                <a:r>
                  <a:rPr lang="en-US" sz="2600" dirty="0" smtClean="0">
                    <a:sym typeface="Wingdings" panose="05000000000000000000" pitchFamily="2" charset="2"/>
                  </a:rPr>
                  <a:t/>
                </a:r>
                <a:br>
                  <a:rPr lang="en-US" sz="2600" dirty="0" smtClean="0">
                    <a:sym typeface="Wingdings" panose="05000000000000000000" pitchFamily="2" charset="2"/>
                  </a:rPr>
                </a:br>
                <a:endParaRPr lang="en-US" sz="2600" dirty="0"/>
              </a:p>
              <a:p>
                <a:pPr marL="342900" lvl="1" indent="-342900" defTabSz="106680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600" dirty="0"/>
                  <a:t>Simplify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600" dirty="0" smtClean="0"/>
                  <a:t>20</a:t>
                </a:r>
                <a:r>
                  <a:rPr lang="en-US" sz="2600" i="1" dirty="0" smtClean="0"/>
                  <a:t>p</a:t>
                </a:r>
                <a:r>
                  <a:rPr lang="en-US" sz="2600" baseline="30000" dirty="0" smtClean="0"/>
                  <a:t>6 </a:t>
                </a:r>
                <a:r>
                  <a:rPr lang="en-US" sz="2600" dirty="0"/>
                  <a:t>÷</a:t>
                </a:r>
                <a:r>
                  <a:rPr lang="en-US" sz="2600" dirty="0" smtClean="0"/>
                  <a:t> 4</a:t>
                </a:r>
                <a:r>
                  <a:rPr lang="en-US" sz="2600" i="1" dirty="0" smtClean="0"/>
                  <a:t>p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	</a:t>
                </a:r>
              </a:p>
              <a:p>
                <a:pPr lvl="2" indent="-457200" defTabSz="1066800">
                  <a:lnSpc>
                    <a:spcPts val="62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8003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6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6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/>
              </a:p>
              <a:p>
                <a:pPr marL="971550" lvl="2" indent="-514350" defTabSz="1066800">
                  <a:lnSpc>
                    <a:spcPts val="62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857250" algn="l"/>
                    <a:tab pos="28003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6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6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 smtClean="0"/>
                  <a:t>	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6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6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−3/2</m:t>
                        </m:r>
                      </m:den>
                    </m:f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4883388"/>
              </a:xfrm>
              <a:prstGeom prst="rect">
                <a:avLst/>
              </a:prstGeom>
              <a:blipFill rotWithShape="0">
                <a:blip r:embed="rId6"/>
                <a:stretch>
                  <a:fillRect l="-1738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 flipH="1">
            <a:off x="223753" y="2525995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What do you multiply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to get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275855" y="3501008"/>
            <a:ext cx="2180202" cy="156966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4  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     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= 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251519" y="6093296"/>
            <a:ext cx="5204537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y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-1-2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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524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19" y="4581128"/>
            <a:ext cx="521209" cy="521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1268760"/>
            <a:ext cx="521209" cy="5212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519" y="1196752"/>
            <a:ext cx="525658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400050" defTabSz="1066800">
              <a:buClr>
                <a:srgbClr val="C00000"/>
              </a:buClr>
              <a:buFont typeface="+mj-lt"/>
              <a:buAutoNum type="arabicPeriod" startAt="5"/>
              <a:tabLst>
                <a:tab pos="857250" algn="l"/>
                <a:tab pos="2800350" algn="l"/>
                <a:tab pos="6286500" algn="l"/>
              </a:tabLst>
            </a:pPr>
            <a:r>
              <a:rPr lang="en-US" sz="2540" dirty="0"/>
              <a:t>Copy and complete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540" dirty="0" smtClean="0"/>
              <a:t>(</a:t>
            </a:r>
            <a:r>
              <a:rPr lang="en-US" sz="254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40" baseline="30000" dirty="0" smtClean="0"/>
              <a:t>2</a:t>
            </a:r>
            <a:r>
              <a:rPr lang="en-US" sz="2540" dirty="0" smtClean="0"/>
              <a:t>)</a:t>
            </a:r>
            <a:r>
              <a:rPr lang="en-US" sz="2540" baseline="30000" dirty="0" smtClean="0"/>
              <a:t>2</a:t>
            </a:r>
            <a:r>
              <a:rPr lang="en-US" sz="2540" dirty="0" smtClean="0"/>
              <a:t> = </a:t>
            </a:r>
            <a:r>
              <a:rPr lang="en-US" sz="2540" dirty="0" smtClean="0">
                <a:sym typeface="Wingdings" panose="05000000000000000000" pitchFamily="2" charset="2"/>
              </a:rPr>
              <a:t></a:t>
            </a:r>
            <a:r>
              <a:rPr lang="en-US" sz="2540" baseline="30000" dirty="0" smtClean="0">
                <a:sym typeface="Wingdings" panose="05000000000000000000" pitchFamily="2" charset="2"/>
              </a:rPr>
              <a:t></a:t>
            </a:r>
            <a:r>
              <a:rPr lang="en-US" sz="2540" dirty="0" smtClean="0">
                <a:sym typeface="Wingdings" panose="05000000000000000000" pitchFamily="2" charset="2"/>
              </a:rPr>
              <a:t> x </a:t>
            </a:r>
            <a:r>
              <a:rPr lang="en-US" sz="2540" baseline="30000" dirty="0" smtClean="0">
                <a:sym typeface="Wingdings" panose="05000000000000000000" pitchFamily="2" charset="2"/>
              </a:rPr>
              <a:t></a:t>
            </a:r>
            <a:r>
              <a:rPr lang="en-US" sz="2540" dirty="0" smtClean="0">
                <a:sym typeface="Wingdings" panose="05000000000000000000" pitchFamily="2" charset="2"/>
              </a:rPr>
              <a:t> x </a:t>
            </a:r>
            <a:r>
              <a:rPr lang="en-US" sz="2540" baseline="30000" dirty="0" smtClean="0">
                <a:sym typeface="Wingdings" panose="05000000000000000000" pitchFamily="2" charset="2"/>
              </a:rPr>
              <a:t>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540" dirty="0"/>
              <a:t>(</a:t>
            </a:r>
            <a:r>
              <a:rPr lang="en-US" sz="254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40" baseline="30000" dirty="0" smtClean="0"/>
              <a:t>2</a:t>
            </a:r>
            <a:r>
              <a:rPr lang="en-US" sz="2540" dirty="0" smtClean="0"/>
              <a:t>)</a:t>
            </a:r>
            <a:r>
              <a:rPr lang="en-US" sz="2540" baseline="30000" dirty="0" smtClean="0"/>
              <a:t>3</a:t>
            </a:r>
            <a:r>
              <a:rPr lang="en-US" sz="2540" dirty="0" smtClean="0"/>
              <a:t> </a:t>
            </a:r>
            <a:r>
              <a:rPr lang="en-US" sz="2540" dirty="0"/>
              <a:t>= </a:t>
            </a:r>
            <a:r>
              <a:rPr lang="en-US" sz="2540" dirty="0">
                <a:sym typeface="Wingdings" panose="05000000000000000000" pitchFamily="2" charset="2"/>
              </a:rPr>
              <a:t></a:t>
            </a:r>
            <a:r>
              <a:rPr lang="en-US" sz="2540" baseline="30000" dirty="0">
                <a:sym typeface="Wingdings" panose="05000000000000000000" pitchFamily="2" charset="2"/>
              </a:rPr>
              <a:t></a:t>
            </a:r>
            <a:r>
              <a:rPr lang="en-US" sz="2540" dirty="0">
                <a:sym typeface="Wingdings" panose="05000000000000000000" pitchFamily="2" charset="2"/>
              </a:rPr>
              <a:t> x </a:t>
            </a:r>
            <a:r>
              <a:rPr lang="en-US" sz="2540" baseline="30000" dirty="0">
                <a:sym typeface="Wingdings" panose="05000000000000000000" pitchFamily="2" charset="2"/>
              </a:rPr>
              <a:t></a:t>
            </a:r>
            <a:r>
              <a:rPr lang="en-US" sz="2540" dirty="0">
                <a:sym typeface="Wingdings" panose="05000000000000000000" pitchFamily="2" charset="2"/>
              </a:rPr>
              <a:t> x </a:t>
            </a:r>
            <a:r>
              <a:rPr lang="en-US" sz="2540" dirty="0" smtClean="0">
                <a:sym typeface="Wingdings" panose="05000000000000000000" pitchFamily="2" charset="2"/>
              </a:rPr>
              <a:t></a:t>
            </a:r>
            <a:r>
              <a:rPr lang="en-US" sz="2540" baseline="30000" dirty="0" smtClean="0">
                <a:sym typeface="Wingdings" panose="05000000000000000000" pitchFamily="2" charset="2"/>
              </a:rPr>
              <a:t></a:t>
            </a:r>
            <a:r>
              <a:rPr lang="en-US" sz="2540" dirty="0">
                <a:sym typeface="Wingdings" panose="05000000000000000000" pitchFamily="2" charset="2"/>
              </a:rPr>
              <a:t> x </a:t>
            </a:r>
            <a:r>
              <a:rPr lang="en-US" sz="2540" baseline="30000" dirty="0">
                <a:sym typeface="Wingdings" panose="05000000000000000000" pitchFamily="2" charset="2"/>
              </a:rPr>
              <a:t></a:t>
            </a:r>
            <a:endParaRPr lang="en-US" sz="2540" baseline="30000" dirty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540" dirty="0"/>
              <a:t>(</a:t>
            </a:r>
            <a:r>
              <a:rPr lang="en-US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40" baseline="30000" dirty="0"/>
              <a:t>2</a:t>
            </a:r>
            <a:r>
              <a:rPr lang="en-US" sz="2540" dirty="0"/>
              <a:t>)</a:t>
            </a:r>
            <a:r>
              <a:rPr lang="en-US" sz="2540" baseline="30000" dirty="0"/>
              <a:t>2</a:t>
            </a:r>
            <a:r>
              <a:rPr lang="en-US" sz="2540" dirty="0"/>
              <a:t> = </a:t>
            </a:r>
            <a:r>
              <a:rPr lang="en-US" sz="2540" dirty="0">
                <a:sym typeface="Wingdings" panose="05000000000000000000" pitchFamily="2" charset="2"/>
              </a:rPr>
              <a:t></a:t>
            </a:r>
            <a:r>
              <a:rPr lang="en-US" sz="2540" baseline="30000" dirty="0">
                <a:sym typeface="Wingdings" panose="05000000000000000000" pitchFamily="2" charset="2"/>
              </a:rPr>
              <a:t></a:t>
            </a:r>
            <a:r>
              <a:rPr lang="en-US" sz="2540" dirty="0">
                <a:sym typeface="Wingdings" panose="05000000000000000000" pitchFamily="2" charset="2"/>
              </a:rPr>
              <a:t> x </a:t>
            </a:r>
            <a:r>
              <a:rPr lang="en-US" sz="2540" baseline="30000" dirty="0">
                <a:sym typeface="Wingdings" panose="05000000000000000000" pitchFamily="2" charset="2"/>
              </a:rPr>
              <a:t></a:t>
            </a:r>
            <a:r>
              <a:rPr lang="en-US" sz="2540" dirty="0">
                <a:sym typeface="Wingdings" panose="05000000000000000000" pitchFamily="2" charset="2"/>
              </a:rPr>
              <a:t> x </a:t>
            </a:r>
            <a:r>
              <a:rPr lang="en-US" sz="2540" dirty="0" smtClean="0">
                <a:sym typeface="Wingdings" panose="05000000000000000000" pitchFamily="2" charset="2"/>
              </a:rPr>
              <a:t></a:t>
            </a:r>
            <a:r>
              <a:rPr lang="en-US" sz="2540" baseline="30000" dirty="0" smtClean="0">
                <a:sym typeface="Wingdings" panose="05000000000000000000" pitchFamily="2" charset="2"/>
              </a:rPr>
              <a:t></a:t>
            </a:r>
            <a:r>
              <a:rPr lang="en-US" sz="2540" dirty="0">
                <a:sym typeface="Wingdings" panose="05000000000000000000" pitchFamily="2" charset="2"/>
              </a:rPr>
              <a:t> x </a:t>
            </a:r>
            <a:r>
              <a:rPr lang="en-US" sz="2540" dirty="0" smtClean="0">
                <a:sym typeface="Wingdings" panose="05000000000000000000" pitchFamily="2" charset="2"/>
              </a:rPr>
              <a:t></a:t>
            </a:r>
            <a:r>
              <a:rPr lang="en-US" sz="2540" baseline="30000" dirty="0" smtClean="0">
                <a:sym typeface="Wingdings" panose="05000000000000000000" pitchFamily="2" charset="2"/>
              </a:rPr>
              <a:t></a:t>
            </a:r>
            <a:r>
              <a:rPr lang="en-US" sz="2540" dirty="0">
                <a:sym typeface="Wingdings" panose="05000000000000000000" pitchFamily="2" charset="2"/>
              </a:rPr>
              <a:t> x </a:t>
            </a:r>
            <a:r>
              <a:rPr lang="en-US" sz="2540" baseline="30000" dirty="0">
                <a:sym typeface="Wingdings" panose="05000000000000000000" pitchFamily="2" charset="2"/>
              </a:rPr>
              <a:t></a:t>
            </a:r>
            <a:endParaRPr lang="en-US" sz="2540" baseline="30000" dirty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540" dirty="0"/>
              <a:t>What do you notice about powers and brackets? What is the rule?</a:t>
            </a:r>
            <a:endParaRPr lang="en-US" sz="2540" dirty="0" smtClean="0"/>
          </a:p>
          <a:p>
            <a:pPr marL="342900" lvl="1" indent="-342900" defTabSz="1066800">
              <a:buClr>
                <a:srgbClr val="C00000"/>
              </a:buClr>
              <a:buFont typeface="+mj-lt"/>
              <a:buAutoNum type="arabicPeriod" startAt="5"/>
              <a:tabLst>
                <a:tab pos="857250" algn="l"/>
                <a:tab pos="2800350" algn="l"/>
                <a:tab pos="6286500" algn="l"/>
              </a:tabLst>
            </a:pPr>
            <a:r>
              <a:rPr lang="en-US" sz="2540" dirty="0" smtClean="0"/>
              <a:t>Simplify</a:t>
            </a:r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540" dirty="0" smtClean="0"/>
              <a:t>(</a:t>
            </a:r>
            <a:r>
              <a:rPr lang="en-US" sz="2540" i="1" dirty="0" smtClean="0"/>
              <a:t>a</a:t>
            </a:r>
            <a:r>
              <a:rPr lang="en-US" sz="2540" baseline="30000" dirty="0" smtClean="0"/>
              <a:t>4</a:t>
            </a:r>
            <a:r>
              <a:rPr lang="en-US" sz="2540" dirty="0" smtClean="0"/>
              <a:t>)</a:t>
            </a:r>
            <a:r>
              <a:rPr lang="en-US" sz="2540" baseline="30000" dirty="0" smtClean="0"/>
              <a:t>3/2</a:t>
            </a:r>
            <a:r>
              <a:rPr lang="en-US" sz="2540" dirty="0" smtClean="0"/>
              <a:t>   </a:t>
            </a:r>
            <a:r>
              <a:rPr lang="en-US" sz="2540" dirty="0" smtClean="0">
                <a:solidFill>
                  <a:srgbClr val="C00000"/>
                </a:solidFill>
              </a:rPr>
              <a:t>b.</a:t>
            </a:r>
            <a:r>
              <a:rPr lang="en-US" sz="2540" dirty="0" smtClean="0"/>
              <a:t> </a:t>
            </a:r>
            <a:r>
              <a:rPr lang="en-US" sz="2540" dirty="0"/>
              <a:t>(</a:t>
            </a:r>
            <a:r>
              <a:rPr lang="en-US" sz="2540" i="1" dirty="0"/>
              <a:t>r</a:t>
            </a:r>
            <a:r>
              <a:rPr lang="en-US" sz="2540" baseline="30000" dirty="0"/>
              <a:t>2</a:t>
            </a:r>
            <a:r>
              <a:rPr lang="en-US" sz="2540" dirty="0" smtClean="0"/>
              <a:t>)</a:t>
            </a:r>
            <a:r>
              <a:rPr lang="en-US" sz="2540" baseline="30000" dirty="0" smtClean="0"/>
              <a:t>-1</a:t>
            </a:r>
            <a:r>
              <a:rPr lang="en-US" sz="2540" dirty="0" smtClean="0"/>
              <a:t>  </a:t>
            </a:r>
            <a:r>
              <a:rPr lang="en-US" sz="2540" dirty="0" smtClean="0">
                <a:solidFill>
                  <a:srgbClr val="C00000"/>
                </a:solidFill>
              </a:rPr>
              <a:t>c.</a:t>
            </a:r>
            <a:r>
              <a:rPr lang="en-US" sz="2540" dirty="0" smtClean="0"/>
              <a:t> </a:t>
            </a:r>
            <a:r>
              <a:rPr lang="en-US" sz="2540" dirty="0"/>
              <a:t>(</a:t>
            </a:r>
            <a:r>
              <a:rPr lang="en-US" sz="2540" dirty="0" smtClean="0"/>
              <a:t>2</a:t>
            </a:r>
            <a:r>
              <a:rPr lang="en-US" sz="2540" i="1" dirty="0" smtClean="0"/>
              <a:t>g</a:t>
            </a:r>
            <a:r>
              <a:rPr lang="en-US" sz="2540" baseline="30000" dirty="0" smtClean="0"/>
              <a:t>1/3</a:t>
            </a:r>
            <a:r>
              <a:rPr lang="en-US" sz="2540" dirty="0" smtClean="0"/>
              <a:t>)</a:t>
            </a:r>
            <a:r>
              <a:rPr lang="en-US" sz="2540" baseline="30000" dirty="0" smtClean="0"/>
              <a:t>3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251519" y="5262299"/>
            <a:ext cx="5204537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the rule you noticed in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Q5d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51518" y="6181854"/>
            <a:ext cx="8496945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Strengthen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836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51519" y="1196752"/>
            <a:ext cx="52565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7"/>
              <a:tabLst>
                <a:tab pos="914400" algn="l"/>
                <a:tab pos="2800350" algn="l"/>
                <a:tab pos="6286500" algn="l"/>
              </a:tabLst>
            </a:pPr>
            <a:r>
              <a:rPr lang="en-US" sz="2800" dirty="0" smtClean="0">
                <a:solidFill>
                  <a:srgbClr val="C00000"/>
                </a:solidFill>
              </a:rPr>
              <a:t>a.</a:t>
            </a:r>
            <a:r>
              <a:rPr lang="en-US" sz="2800" dirty="0" smtClean="0"/>
              <a:t> 	Expand 3(2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i="1" dirty="0"/>
              <a:t>y</a:t>
            </a:r>
            <a:r>
              <a:rPr lang="en-US" sz="2800" dirty="0"/>
              <a:t>) </a:t>
            </a:r>
            <a:endParaRPr lang="en-US" sz="28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800" dirty="0" smtClean="0"/>
              <a:t>Expand 2(3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dirty="0" smtClean="0"/>
              <a:t>4</a:t>
            </a:r>
            <a:r>
              <a:rPr lang="en-US" sz="2800" i="1" dirty="0" smtClean="0"/>
              <a:t>y</a:t>
            </a:r>
            <a:r>
              <a:rPr lang="en-US" sz="2800" dirty="0" smtClean="0"/>
              <a:t>)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800" dirty="0" smtClean="0"/>
              <a:t>Expand </a:t>
            </a:r>
            <a:r>
              <a:rPr lang="en-US" sz="2800" dirty="0"/>
              <a:t>and simplify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3(2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i="1" dirty="0"/>
              <a:t>y</a:t>
            </a:r>
            <a:r>
              <a:rPr lang="en-US" sz="2800" dirty="0" smtClean="0"/>
              <a:t>) + 2(3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dirty="0" smtClean="0"/>
              <a:t>4</a:t>
            </a:r>
            <a:r>
              <a:rPr lang="en-US" sz="2800" i="1" dirty="0" smtClean="0"/>
              <a:t>y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800" dirty="0" smtClean="0"/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7"/>
              <a:tabLst>
                <a:tab pos="2800350" algn="l"/>
                <a:tab pos="6286500" algn="l"/>
              </a:tabLst>
            </a:pPr>
            <a:r>
              <a:rPr lang="en-US" sz="2800" dirty="0"/>
              <a:t>Expand and simplify </a:t>
            </a:r>
            <a:endParaRPr lang="en-US" sz="2800" dirty="0" smtClean="0"/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800" dirty="0" smtClean="0"/>
              <a:t>2(4</a:t>
            </a:r>
            <a:r>
              <a:rPr lang="en-US" sz="2800" i="1" dirty="0" smtClean="0"/>
              <a:t>c </a:t>
            </a:r>
            <a:r>
              <a:rPr lang="en-US" sz="2800" dirty="0" smtClean="0"/>
              <a:t>+ 5</a:t>
            </a:r>
            <a:r>
              <a:rPr lang="en-US" sz="2800" i="1" dirty="0" smtClean="0"/>
              <a:t>d</a:t>
            </a:r>
            <a:r>
              <a:rPr lang="en-US" sz="2800" dirty="0" smtClean="0"/>
              <a:t>) + 3(</a:t>
            </a:r>
            <a:r>
              <a:rPr lang="en-US" sz="2800" i="1" dirty="0" smtClean="0"/>
              <a:t>c </a:t>
            </a:r>
            <a:r>
              <a:rPr lang="en-US" sz="2800" dirty="0" smtClean="0"/>
              <a:t>- 3</a:t>
            </a:r>
            <a:r>
              <a:rPr lang="en-US" sz="2800" i="1" dirty="0" smtClean="0"/>
              <a:t>d</a:t>
            </a:r>
            <a:r>
              <a:rPr lang="en-US" sz="2800" dirty="0"/>
              <a:t>) </a:t>
            </a:r>
            <a:endParaRPr lang="en-US" sz="2800" dirty="0" smtClean="0"/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800" dirty="0" smtClean="0"/>
              <a:t>6(3</a:t>
            </a:r>
            <a:r>
              <a:rPr lang="en-US" sz="2800" i="1" dirty="0" smtClean="0"/>
              <a:t>m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i="1" dirty="0" smtClean="0"/>
              <a:t>n</a:t>
            </a:r>
            <a:r>
              <a:rPr lang="en-US" sz="2800" dirty="0" smtClean="0"/>
              <a:t>) </a:t>
            </a:r>
            <a:r>
              <a:rPr lang="en-US" sz="2800" dirty="0"/>
              <a:t>- 4(</a:t>
            </a:r>
            <a:r>
              <a:rPr lang="en-US" sz="2800" i="1" dirty="0"/>
              <a:t>m</a:t>
            </a:r>
            <a:r>
              <a:rPr lang="en-US" sz="2800" dirty="0"/>
              <a:t> - </a:t>
            </a:r>
            <a:r>
              <a:rPr lang="en-US" sz="2800" i="1" dirty="0"/>
              <a:t>n</a:t>
            </a:r>
            <a:r>
              <a:rPr lang="en-US" sz="2800" dirty="0"/>
              <a:t>)</a:t>
            </a:r>
            <a:endParaRPr lang="en-US" sz="2800" dirty="0" smtClean="0"/>
          </a:p>
        </p:txBody>
      </p:sp>
      <p:sp>
        <p:nvSpPr>
          <p:cNvPr id="23" name="Rectangle 22"/>
          <p:cNvSpPr/>
          <p:nvPr/>
        </p:nvSpPr>
        <p:spPr>
          <a:xfrm flipH="1">
            <a:off x="251519" y="6017513"/>
            <a:ext cx="5204537" cy="50783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</a:t>
            </a:r>
            <a:r>
              <a:rPr lang="en-US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grids to help </a:t>
            </a:r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you.</a:t>
            </a:r>
            <a:endParaRPr lang="en-US" sz="2700" i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51519" y="3068960"/>
            <a:ext cx="5204537" cy="120032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a multiplication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grid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sz="2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2</a:t>
            </a:r>
            <a:r>
              <a:rPr lang="en-US" sz="2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sz="2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y_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   3  |       |</a:t>
            </a:r>
            <a:endParaRPr lang="en-US" sz="2400" i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437112"/>
            <a:ext cx="548640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728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51519" y="1196752"/>
            <a:ext cx="5256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9"/>
              <a:tabLst>
                <a:tab pos="914400" algn="l"/>
                <a:tab pos="2800350" algn="l"/>
                <a:tab pos="6286500" algn="l"/>
              </a:tabLst>
            </a:pPr>
            <a:r>
              <a:rPr lang="en-US" sz="2400" dirty="0"/>
              <a:t>Copy and complete the </a:t>
            </a:r>
            <a:r>
              <a:rPr lang="en-US" sz="2400" dirty="0" err="1"/>
              <a:t>factorisations</a:t>
            </a:r>
            <a:r>
              <a:rPr lang="en-US" sz="2400" dirty="0"/>
              <a:t>.</a:t>
            </a:r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800350" algn="l"/>
                <a:tab pos="6286500" algn="l"/>
              </a:tabLst>
            </a:pPr>
            <a:r>
              <a:rPr lang="en-US" sz="2400" dirty="0" smtClean="0"/>
              <a:t>3</a:t>
            </a:r>
            <a:r>
              <a:rPr lang="en-US" sz="2400" i="1" dirty="0" smtClean="0"/>
              <a:t>ab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dirty="0" smtClean="0"/>
              <a:t>2</a:t>
            </a:r>
            <a:r>
              <a:rPr lang="en-US" sz="2400" i="1" dirty="0" smtClean="0"/>
              <a:t>ab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ab(</a:t>
            </a:r>
            <a:r>
              <a:rPr lang="en-US" sz="2400" dirty="0" smtClean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 </a:t>
            </a:r>
            <a:r>
              <a:rPr lang="en-US" sz="2400" dirty="0"/>
              <a:t>... </a:t>
            </a:r>
            <a:r>
              <a:rPr lang="en-US" sz="2400" dirty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) </a:t>
            </a:r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800350" algn="l"/>
                <a:tab pos="6286500" algn="l"/>
              </a:tabLst>
            </a:pPr>
            <a:r>
              <a:rPr lang="en-US" sz="2400" dirty="0" smtClean="0"/>
              <a:t>8</a:t>
            </a:r>
            <a:r>
              <a:rPr lang="en-US" sz="2400" i="1" dirty="0" smtClean="0"/>
              <a:t>xy</a:t>
            </a:r>
            <a:r>
              <a:rPr lang="en-US" sz="2400" dirty="0" smtClean="0"/>
              <a:t> </a:t>
            </a:r>
            <a:r>
              <a:rPr lang="en-US" sz="2400" dirty="0"/>
              <a:t>+ 6</a:t>
            </a:r>
            <a:r>
              <a:rPr lang="en-US" sz="2400" i="1" dirty="0"/>
              <a:t>x</a:t>
            </a:r>
            <a:r>
              <a:rPr lang="en-US" sz="2400" dirty="0"/>
              <a:t> = </a:t>
            </a:r>
            <a:r>
              <a:rPr lang="en-US" sz="2400" dirty="0" smtClean="0"/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(</a:t>
            </a:r>
            <a:r>
              <a:rPr lang="en-US" sz="2400" dirty="0" smtClean="0">
                <a:sym typeface="Wingdings" panose="05000000000000000000" pitchFamily="2" charset="2"/>
              </a:rPr>
              <a:t> </a:t>
            </a:r>
            <a:r>
              <a:rPr lang="en-US" sz="2400" dirty="0" smtClean="0"/>
              <a:t>... </a:t>
            </a:r>
            <a:r>
              <a:rPr lang="en-US" sz="2400" dirty="0" smtClean="0">
                <a:sym typeface="Wingdings" panose="05000000000000000000" pitchFamily="2" charset="2"/>
              </a:rPr>
              <a:t>)</a:t>
            </a:r>
            <a:r>
              <a:rPr lang="en-US" sz="2400" dirty="0" smtClean="0"/>
              <a:t> </a:t>
            </a:r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800350" algn="l"/>
                <a:tab pos="6286500" algn="l"/>
              </a:tabLst>
            </a:pPr>
            <a:r>
              <a:rPr lang="en-US" sz="2400" dirty="0" smtClean="0"/>
              <a:t>3</a:t>
            </a:r>
            <a:r>
              <a:rPr lang="en-US" sz="2400" i="1" dirty="0" smtClean="0"/>
              <a:t>st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- 6</a:t>
            </a:r>
            <a:r>
              <a:rPr lang="en-US" sz="2400" i="1" dirty="0" smtClean="0"/>
              <a:t>st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sym typeface="Wingdings" panose="05000000000000000000" pitchFamily="2" charset="2"/>
              </a:rPr>
              <a:t></a:t>
            </a:r>
            <a:r>
              <a:rPr lang="en-US" sz="2400" dirty="0" smtClean="0">
                <a:sym typeface="Wingdings" panose="05000000000000000000" pitchFamily="2" charset="2"/>
              </a:rPr>
              <a:t>(</a:t>
            </a:r>
            <a:r>
              <a:rPr lang="en-US" sz="2400" dirty="0" smtClean="0"/>
              <a:t>... </a:t>
            </a:r>
            <a:r>
              <a:rPr lang="en-US" sz="2400" dirty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) </a:t>
            </a:r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800350" algn="l"/>
                <a:tab pos="6286500" algn="l"/>
              </a:tabLst>
            </a:pPr>
            <a:r>
              <a:rPr lang="en-US" sz="2400" dirty="0" smtClean="0"/>
              <a:t>14</a:t>
            </a:r>
            <a:r>
              <a:rPr lang="en-US" sz="2400" i="1" dirty="0" smtClean="0"/>
              <a:t>ab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</a:t>
            </a:r>
            <a:r>
              <a:rPr lang="en-US" sz="2400" dirty="0" smtClean="0"/>
              <a:t>21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(</a:t>
            </a:r>
            <a:r>
              <a:rPr lang="en-US" sz="2400" dirty="0" smtClean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 … </a:t>
            </a:r>
            <a:r>
              <a:rPr lang="en-US" sz="2400" dirty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)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251519" y="3501008"/>
            <a:ext cx="5204537" cy="144655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Q9a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Find the common factors.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x a x b x b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-2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-2 x a x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x 3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	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-2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 -2</a:t>
            </a:r>
            <a:endParaRPr lang="en-US" sz="2200" i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251520" y="5074732"/>
            <a:ext cx="5204537" cy="144655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Q9b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Start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x 4 x 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2 x 3 x 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Now follow the method from part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endPara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342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51519" y="1196752"/>
            <a:ext cx="52565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0"/>
              <a:tabLst>
                <a:tab pos="971550" algn="l"/>
                <a:tab pos="2800350" algn="l"/>
                <a:tab pos="6286500" algn="l"/>
              </a:tabLst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a.</a:t>
            </a:r>
            <a:r>
              <a:rPr lang="en-US" sz="2800" dirty="0"/>
              <a:t>	</a:t>
            </a:r>
            <a:r>
              <a:rPr lang="en-US" sz="2800" dirty="0" smtClean="0"/>
              <a:t>Copy </a:t>
            </a:r>
            <a:r>
              <a:rPr lang="en-US" sz="2800" dirty="0"/>
              <a:t>and complete the </a:t>
            </a:r>
            <a:r>
              <a:rPr lang="en-US" sz="2800" dirty="0" smtClean="0"/>
              <a:t>	multiplication grid.</a:t>
            </a:r>
          </a:p>
          <a:p>
            <a:pPr marL="971550" lvl="2" indent="-400050" defTabSz="10668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800350" algn="l"/>
                <a:tab pos="6286500" algn="l"/>
              </a:tabLst>
            </a:pPr>
            <a:r>
              <a:rPr lang="en-US" sz="2800" dirty="0" smtClean="0"/>
              <a:t>Use </a:t>
            </a:r>
            <a:r>
              <a:rPr lang="en-US" sz="2800" dirty="0"/>
              <a:t>your </a:t>
            </a:r>
            <a:r>
              <a:rPr lang="en-US" sz="2800" dirty="0" smtClean="0"/>
              <a:t>answer </a:t>
            </a:r>
            <a:r>
              <a:rPr lang="en-US" sz="2800" dirty="0"/>
              <a:t>to part </a:t>
            </a:r>
            <a:r>
              <a:rPr lang="en-US" sz="2800" b="1" dirty="0"/>
              <a:t>a</a:t>
            </a:r>
            <a:r>
              <a:rPr lang="en-US" sz="2800" dirty="0"/>
              <a:t> to </a:t>
            </a:r>
            <a:r>
              <a:rPr lang="en-US" sz="2800" dirty="0" smtClean="0"/>
              <a:t>expand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+ 4</a:t>
            </a:r>
            <a:r>
              <a:rPr lang="en-US" sz="2800" dirty="0" smtClean="0"/>
              <a:t>)(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+ 5) = x</a:t>
            </a:r>
            <a:r>
              <a:rPr lang="en-US" sz="2800" baseline="30000" dirty="0"/>
              <a:t>2</a:t>
            </a:r>
            <a:r>
              <a:rPr lang="en-US" sz="2800" dirty="0"/>
              <a:t> + </a:t>
            </a:r>
            <a:r>
              <a:rPr lang="en-US" sz="2800" dirty="0" smtClean="0"/>
              <a:t>5</a:t>
            </a:r>
            <a:r>
              <a:rPr lang="en-US" sz="2800" i="1" dirty="0" smtClean="0"/>
              <a:t>x</a:t>
            </a:r>
            <a:r>
              <a:rPr lang="en-US" sz="2800" dirty="0" smtClean="0"/>
              <a:t> + </a:t>
            </a:r>
            <a:r>
              <a:rPr lang="en-US" sz="2800" dirty="0" smtClean="0">
                <a:sym typeface="Wingdings" panose="05000000000000000000" pitchFamily="2" charset="2"/>
              </a:rPr>
              <a:t>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20</a:t>
            </a:r>
            <a:br>
              <a:rPr lang="en-US" sz="2800" dirty="0" smtClean="0"/>
            </a:br>
            <a:r>
              <a:rPr lang="en-US" sz="2800" dirty="0" smtClean="0"/>
              <a:t>= 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>
                <a:sym typeface="Wingdings" panose="05000000000000000000" pitchFamily="2" charset="2"/>
              </a:rPr>
              <a:t>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20</a:t>
            </a:r>
          </a:p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0"/>
              <a:tabLst>
                <a:tab pos="971550" algn="l"/>
                <a:tab pos="2800350" algn="l"/>
                <a:tab pos="6286500" algn="l"/>
              </a:tabLst>
            </a:pPr>
            <a:r>
              <a:rPr lang="en-US" sz="2800" dirty="0" smtClean="0">
                <a:solidFill>
                  <a:srgbClr val="C00000"/>
                </a:solidFill>
              </a:rPr>
              <a:t>a.</a:t>
            </a:r>
            <a:r>
              <a:rPr lang="en-US" sz="2800" dirty="0" smtClean="0"/>
              <a:t> </a:t>
            </a:r>
            <a:r>
              <a:rPr lang="en-US" sz="2800" dirty="0"/>
              <a:t>Use this grid to expand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(</a:t>
            </a:r>
            <a:r>
              <a:rPr lang="en-US" sz="2800" i="1" dirty="0"/>
              <a:t>x</a:t>
            </a:r>
            <a:r>
              <a:rPr lang="en-US" sz="2800" dirty="0"/>
              <a:t> - </a:t>
            </a:r>
            <a:r>
              <a:rPr lang="en-US" sz="2800" dirty="0" smtClean="0"/>
              <a:t>6)</a:t>
            </a:r>
            <a:r>
              <a:rPr lang="en-US" sz="2800" baseline="30000" dirty="0" smtClean="0"/>
              <a:t>2</a:t>
            </a:r>
          </a:p>
          <a:p>
            <a:pPr marL="1028700"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800350" algn="l"/>
                <a:tab pos="6286500" algn="l"/>
              </a:tabLst>
            </a:pPr>
            <a:r>
              <a:rPr lang="en-US" sz="2800" dirty="0" smtClean="0"/>
              <a:t>Use </a:t>
            </a:r>
            <a:r>
              <a:rPr lang="en-US" sz="2800" dirty="0"/>
              <a:t>a grid to expand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i="1" dirty="0"/>
              <a:t>x</a:t>
            </a:r>
            <a:r>
              <a:rPr lang="en-US" sz="2800" dirty="0"/>
              <a:t> - 4</a:t>
            </a:r>
            <a:r>
              <a:rPr lang="en-US" sz="2800" dirty="0" smtClean="0"/>
              <a:t>)(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+ 4)</a:t>
            </a: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9776"/>
              </p:ext>
            </p:extLst>
          </p:nvPr>
        </p:nvGraphicFramePr>
        <p:xfrm>
          <a:off x="5724127" y="1988840"/>
          <a:ext cx="295899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332"/>
                <a:gridCol w="986332"/>
                <a:gridCol w="98633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i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09116"/>
              </p:ext>
            </p:extLst>
          </p:nvPr>
        </p:nvGraphicFramePr>
        <p:xfrm>
          <a:off x="5724128" y="4365104"/>
          <a:ext cx="295899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332"/>
                <a:gridCol w="986332"/>
                <a:gridCol w="98633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i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5782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85856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2"/>
              <a:tabLst>
                <a:tab pos="971550" algn="l"/>
                <a:tab pos="2800350" algn="l"/>
                <a:tab pos="6286500" algn="l"/>
              </a:tabLst>
            </a:pPr>
            <a:r>
              <a:rPr lang="en-US" sz="2400" dirty="0" smtClean="0"/>
              <a:t> </a:t>
            </a:r>
            <a:r>
              <a:rPr lang="en-US" sz="2800" dirty="0" smtClean="0"/>
              <a:t>Use </a:t>
            </a:r>
            <a:r>
              <a:rPr lang="en-US" sz="2800" dirty="0"/>
              <a:t>the grids to expand and simplify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3257550" algn="l"/>
                <a:tab pos="6057900" algn="l"/>
              </a:tabLst>
            </a:pPr>
            <a:r>
              <a:rPr lang="en-US" sz="2400" dirty="0" smtClean="0"/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+ 8)(</a:t>
            </a:r>
            <a:r>
              <a:rPr lang="en-US" sz="2400" dirty="0" smtClean="0"/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</a:t>
            </a:r>
            <a:r>
              <a:rPr lang="en-US" sz="2400" dirty="0"/>
              <a:t>+ 2) 	</a:t>
            </a:r>
            <a:r>
              <a:rPr lang="en-US" sz="2400" dirty="0" smtClean="0">
                <a:solidFill>
                  <a:srgbClr val="C00000"/>
                </a:solidFill>
              </a:rPr>
              <a:t>b.</a:t>
            </a:r>
            <a:r>
              <a:rPr lang="en-US" sz="2400" dirty="0" smtClean="0"/>
              <a:t> (2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</a:t>
            </a:r>
            <a:r>
              <a:rPr lang="en-US" sz="2400" dirty="0"/>
              <a:t>+1)(</a:t>
            </a:r>
            <a:r>
              <a:rPr lang="en-US" sz="2400" dirty="0" smtClean="0"/>
              <a:t>5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</a:t>
            </a:r>
            <a:r>
              <a:rPr lang="en-US" sz="2400" dirty="0"/>
              <a:t>+ 3</a:t>
            </a:r>
            <a:r>
              <a:rPr lang="en-US" sz="2400" dirty="0" smtClean="0"/>
              <a:t>)	</a:t>
            </a:r>
            <a:r>
              <a:rPr lang="en-US" sz="2400" dirty="0" smtClean="0">
                <a:solidFill>
                  <a:srgbClr val="C00000"/>
                </a:solidFill>
              </a:rPr>
              <a:t>c.</a:t>
            </a:r>
            <a:r>
              <a:rPr lang="en-US" sz="2400" dirty="0" smtClean="0"/>
              <a:t> 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– 7)(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+ 4)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100" dirty="0" smtClean="0"/>
          </a:p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5"/>
              <a:tabLst>
                <a:tab pos="3257550" algn="l"/>
                <a:tab pos="6057900" algn="l"/>
              </a:tabLst>
            </a:pPr>
            <a:r>
              <a:rPr lang="pt-BR" sz="2800" dirty="0" smtClean="0"/>
              <a:t>Factorise</a:t>
            </a:r>
          </a:p>
          <a:p>
            <a:pPr marL="10858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3257550" algn="l"/>
                <a:tab pos="6057900" algn="l"/>
              </a:tabLst>
            </a:pPr>
            <a:r>
              <a:rPr lang="pt-BR" sz="2800" i="1" dirty="0" smtClean="0"/>
              <a:t>x</a:t>
            </a:r>
            <a:r>
              <a:rPr lang="pt-BR" sz="2800" baseline="30000" dirty="0" smtClean="0"/>
              <a:t>2</a:t>
            </a:r>
            <a:r>
              <a:rPr lang="pt-BR" sz="2800" dirty="0"/>
              <a:t>+ </a:t>
            </a:r>
            <a:r>
              <a:rPr lang="pt-BR" sz="2800" dirty="0" smtClean="0"/>
              <a:t>13</a:t>
            </a:r>
            <a:r>
              <a:rPr lang="pt-BR" sz="2800" i="1" dirty="0" smtClean="0"/>
              <a:t>x </a:t>
            </a:r>
            <a:r>
              <a:rPr lang="pt-BR" sz="2800" dirty="0" smtClean="0"/>
              <a:t>+ </a:t>
            </a:r>
            <a:r>
              <a:rPr lang="pt-BR" sz="2800" dirty="0"/>
              <a:t>12 </a:t>
            </a:r>
            <a:endParaRPr lang="pt-BR" sz="2800" dirty="0" smtClean="0"/>
          </a:p>
          <a:p>
            <a:pPr marL="10858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3257550" algn="l"/>
                <a:tab pos="6057900" algn="l"/>
              </a:tabLst>
            </a:pPr>
            <a:r>
              <a:rPr lang="pt-BR" sz="2800" i="1" dirty="0" smtClean="0"/>
              <a:t>x</a:t>
            </a:r>
            <a:r>
              <a:rPr lang="pt-BR" sz="2800" baseline="30000" dirty="0" smtClean="0"/>
              <a:t>2</a:t>
            </a:r>
            <a:r>
              <a:rPr lang="pt-BR" sz="2800" dirty="0" smtClean="0"/>
              <a:t> </a:t>
            </a:r>
            <a:r>
              <a:rPr lang="pt-BR" sz="2800" dirty="0"/>
              <a:t>+ 7</a:t>
            </a:r>
            <a:r>
              <a:rPr lang="pt-BR" sz="2800" i="1" dirty="0"/>
              <a:t>x</a:t>
            </a:r>
            <a:r>
              <a:rPr lang="pt-BR" sz="2800" dirty="0"/>
              <a:t> + 12</a:t>
            </a: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40" y="1163653"/>
            <a:ext cx="548640" cy="54864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62741"/>
              </p:ext>
            </p:extLst>
          </p:nvPr>
        </p:nvGraphicFramePr>
        <p:xfrm>
          <a:off x="251520" y="2204864"/>
          <a:ext cx="2808312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22248"/>
              </p:ext>
            </p:extLst>
          </p:nvPr>
        </p:nvGraphicFramePr>
        <p:xfrm>
          <a:off x="3203849" y="2204864"/>
          <a:ext cx="2736303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01"/>
                <a:gridCol w="912101"/>
                <a:gridCol w="91210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31078"/>
              </p:ext>
            </p:extLst>
          </p:nvPr>
        </p:nvGraphicFramePr>
        <p:xfrm>
          <a:off x="6084169" y="2204864"/>
          <a:ext cx="2736303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01"/>
                <a:gridCol w="912101"/>
                <a:gridCol w="91210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4077072"/>
            <a:ext cx="2808312" cy="8206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84169" y="4071191"/>
            <a:ext cx="2733908" cy="8206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3849" y="4077072"/>
            <a:ext cx="2736303" cy="8206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53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85856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628650" defTabSz="1066800">
              <a:buClr>
                <a:srgbClr val="C00000"/>
              </a:buClr>
              <a:buFont typeface="+mj-lt"/>
              <a:buAutoNum type="arabicPeriod" startAt="13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/>
              <a:t>Match the </a:t>
            </a:r>
            <a:r>
              <a:rPr lang="en-US" sz="2200" dirty="0" smtClean="0"/>
              <a:t>expressions </a:t>
            </a:r>
            <a:r>
              <a:rPr lang="en-US" sz="2200" dirty="0"/>
              <a:t>to their </a:t>
            </a:r>
            <a:r>
              <a:rPr lang="en-US" sz="2200" dirty="0" err="1"/>
              <a:t>factorisations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3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 	There </a:t>
            </a:r>
            <a:r>
              <a:rPr lang="en-US" sz="2200" dirty="0"/>
              <a:t>are three pairs of positive integers whose </a:t>
            </a:r>
            <a:r>
              <a:rPr lang="en-US" sz="2200" dirty="0" smtClean="0"/>
              <a:t>product </a:t>
            </a:r>
            <a:r>
              <a:rPr lang="en-US" sz="2200" dirty="0"/>
              <a:t>is </a:t>
            </a:r>
            <a:r>
              <a:rPr lang="en-US" sz="2200" dirty="0" smtClean="0"/>
              <a:t>	12</a:t>
            </a:r>
            <a:r>
              <a:rPr lang="en-US" sz="2200" dirty="0"/>
              <a:t>. One pair is 1 and 12. Write down the </a:t>
            </a:r>
            <a:r>
              <a:rPr lang="en-US" sz="2200" dirty="0" smtClean="0"/>
              <a:t>other </a:t>
            </a:r>
            <a:r>
              <a:rPr lang="en-US" sz="2200" dirty="0"/>
              <a:t>two pairs, </a:t>
            </a:r>
            <a:endParaRPr lang="en-US" sz="2200" dirty="0" smtClean="0"/>
          </a:p>
          <a:p>
            <a:pPr marL="971550" lvl="2" indent="-40005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200" dirty="0" smtClean="0"/>
              <a:t>Which </a:t>
            </a:r>
            <a:r>
              <a:rPr lang="en-US" sz="2200" dirty="0"/>
              <a:t>pair of numbers in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part </a:t>
            </a:r>
            <a:r>
              <a:rPr lang="en-US" sz="2200" b="1" dirty="0"/>
              <a:t>a</a:t>
            </a:r>
            <a:r>
              <a:rPr lang="en-US" sz="2200" dirty="0"/>
              <a:t> add up to 8? </a:t>
            </a:r>
            <a:endParaRPr lang="en-US" sz="2200" dirty="0" smtClean="0"/>
          </a:p>
          <a:p>
            <a:pPr marL="971550" lvl="2" indent="-40005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200" dirty="0" smtClean="0"/>
              <a:t>Use </a:t>
            </a:r>
            <a:r>
              <a:rPr lang="en-US" sz="2200" dirty="0"/>
              <a:t>your answer to </a:t>
            </a:r>
            <a:r>
              <a:rPr lang="en-US" sz="2200" dirty="0" smtClean="0"/>
              <a:t>part </a:t>
            </a:r>
            <a:br>
              <a:rPr lang="en-US" sz="2200" dirty="0" smtClean="0"/>
            </a:br>
            <a:r>
              <a:rPr lang="en-US" sz="2200" b="1" dirty="0" smtClean="0"/>
              <a:t>b</a:t>
            </a:r>
            <a:r>
              <a:rPr lang="en-US" sz="2200" dirty="0" smtClean="0"/>
              <a:t> </a:t>
            </a:r>
            <a:r>
              <a:rPr lang="en-US" sz="2200" dirty="0"/>
              <a:t>to </a:t>
            </a:r>
            <a:r>
              <a:rPr lang="en-US" sz="2200" dirty="0" err="1"/>
              <a:t>factorise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/>
              <a:t>+ </a:t>
            </a:r>
            <a:r>
              <a:rPr lang="en-US" sz="2200" dirty="0" smtClean="0"/>
              <a:t>8</a:t>
            </a:r>
            <a:r>
              <a:rPr lang="en-US" sz="2200" i="1" dirty="0" smtClean="0"/>
              <a:t>x</a:t>
            </a:r>
            <a:r>
              <a:rPr lang="en-US" sz="2200" dirty="0" smtClean="0"/>
              <a:t> </a:t>
            </a:r>
            <a:r>
              <a:rPr lang="en-US" sz="2200" dirty="0"/>
              <a:t>+12 = 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 </a:t>
            </a:r>
            <a:r>
              <a:rPr lang="en-US" sz="2200" dirty="0"/>
              <a:t>+ </a:t>
            </a:r>
            <a:r>
              <a:rPr lang="en-US" sz="2200" dirty="0" smtClean="0">
                <a:sym typeface="Wingdings" panose="05000000000000000000" pitchFamily="2" charset="2"/>
              </a:rPr>
              <a:t></a:t>
            </a:r>
            <a:r>
              <a:rPr lang="en-US" sz="2200" dirty="0" smtClean="0"/>
              <a:t>)(</a:t>
            </a:r>
            <a:r>
              <a:rPr lang="en-US" sz="2200" i="1" dirty="0" smtClean="0"/>
              <a:t>x</a:t>
            </a:r>
            <a:r>
              <a:rPr lang="en-US" sz="2200" dirty="0" smtClean="0"/>
              <a:t> </a:t>
            </a:r>
            <a:r>
              <a:rPr lang="en-US" sz="2200" dirty="0"/>
              <a:t>+ </a:t>
            </a:r>
            <a:r>
              <a:rPr lang="en-US" sz="2200" dirty="0">
                <a:sym typeface="Wingdings" panose="05000000000000000000" pitchFamily="2" charset="2"/>
              </a:rPr>
              <a:t></a:t>
            </a:r>
            <a:r>
              <a:rPr lang="en-US" sz="2200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40" y="1163653"/>
            <a:ext cx="548640" cy="548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700808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- 3)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52" y="1700808"/>
            <a:ext cx="165618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1700808"/>
            <a:ext cx="1944216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+ 1)(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+5)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6216" y="1700808"/>
            <a:ext cx="1656184" cy="576064"/>
          </a:xfrm>
          <a:prstGeom prst="rect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- 9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2420888"/>
            <a:ext cx="1656184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+ 9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9752" y="2420888"/>
            <a:ext cx="1944216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+ 3)(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2420888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+ 6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16216" y="2420888"/>
            <a:ext cx="1656184" cy="5760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3140968"/>
            <a:ext cx="1944216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+ 2)(x – 3)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1860" y="3140968"/>
            <a:ext cx="1872208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- 3)(x + 3)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76056" y="4647907"/>
            <a:ext cx="3744416" cy="1877437"/>
            <a:chOff x="5076056" y="4647907"/>
            <a:chExt cx="3744416" cy="1877437"/>
          </a:xfrm>
        </p:grpSpPr>
        <p:sp>
          <p:nvSpPr>
            <p:cNvPr id="27" name="Rectangle 26"/>
            <p:cNvSpPr/>
            <p:nvPr/>
          </p:nvSpPr>
          <p:spPr>
            <a:xfrm flipH="1">
              <a:off x="5076056" y="4647907"/>
              <a:ext cx="3744416" cy="1877437"/>
            </a:xfrm>
            <a:prstGeom prst="rect">
              <a:avLst/>
            </a:prstGeom>
            <a:solidFill>
              <a:srgbClr val="FEF1E1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Q14 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hint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</a:p>
            <a:p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8064" y="5078054"/>
              <a:ext cx="3594854" cy="1440492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 flipH="1">
            <a:off x="6156176" y="3140968"/>
            <a:ext cx="2640378" cy="707886"/>
          </a:xfrm>
          <a:prstGeom prst="rect">
            <a:avLst/>
          </a:prstGeom>
          <a:solidFill>
            <a:srgbClr val="FEF1E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Q13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Expand the brackets to check </a:t>
            </a:r>
          </a:p>
        </p:txBody>
      </p:sp>
    </p:spTree>
    <p:extLst>
      <p:ext uri="{BB962C8B-B14F-4D97-AF65-F5344CB8AC3E}">
        <p14:creationId xmlns:p14="http://schemas.microsoft.com/office/powerpoint/2010/main" val="31597184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>
              <a:buClr>
                <a:srgbClr val="C00000"/>
              </a:buClr>
              <a:buFont typeface="+mj-lt"/>
              <a:buAutoNum type="arabicPeriod" startAt="17"/>
              <a:tabLst>
                <a:tab pos="1079500" algn="l"/>
                <a:tab pos="2743200" algn="l"/>
              </a:tabLst>
            </a:pPr>
            <a:r>
              <a:rPr lang="en-US" sz="2730" dirty="0" smtClean="0">
                <a:solidFill>
                  <a:srgbClr val="C00000"/>
                </a:solidFill>
              </a:rPr>
              <a:t>a.</a:t>
            </a:r>
            <a:r>
              <a:rPr lang="en-US" sz="2730" dirty="0" smtClean="0"/>
              <a:t> 	Which </a:t>
            </a:r>
            <a:r>
              <a:rPr lang="en-US" sz="2730" dirty="0"/>
              <a:t>of the sequences </a:t>
            </a:r>
            <a:r>
              <a:rPr lang="en-US" sz="2730" dirty="0" smtClean="0"/>
              <a:t>	in </a:t>
            </a:r>
            <a:r>
              <a:rPr lang="en-US" sz="2730" b="1" dirty="0"/>
              <a:t>Q16</a:t>
            </a:r>
            <a:r>
              <a:rPr lang="en-US" sz="2730" dirty="0"/>
              <a:t> are a </a:t>
            </a:r>
            <a:r>
              <a:rPr lang="en-US" sz="2730" dirty="0" smtClean="0"/>
              <a:t>arithmetic</a:t>
            </a:r>
          </a:p>
          <a:p>
            <a:pPr marL="10795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1079500" algn="l"/>
                <a:tab pos="2743200" algn="l"/>
              </a:tabLst>
            </a:pPr>
            <a:r>
              <a:rPr lang="en-US" sz="2730" dirty="0" smtClean="0"/>
              <a:t>geometric </a:t>
            </a:r>
            <a:r>
              <a:rPr lang="en-US" sz="2730" dirty="0"/>
              <a:t>c ascending d descending?</a:t>
            </a:r>
          </a:p>
          <a:p>
            <a:pPr marL="622300" indent="-622300">
              <a:buClr>
                <a:srgbClr val="C00000"/>
              </a:buClr>
              <a:buFont typeface="+mj-lt"/>
              <a:buAutoNum type="arabicPeriod" startAt="17"/>
              <a:tabLst>
                <a:tab pos="969963" algn="l"/>
                <a:tab pos="2743200" algn="l"/>
              </a:tabLst>
            </a:pPr>
            <a:r>
              <a:rPr lang="en-US" sz="2730" dirty="0" smtClean="0"/>
              <a:t>Write </a:t>
            </a:r>
            <a:r>
              <a:rPr lang="en-US" sz="2730" dirty="0"/>
              <a:t>down the first four terms of the sequence defined by</a:t>
            </a:r>
          </a:p>
          <a:p>
            <a:pPr marL="1079500" lvl="1" indent="-457200">
              <a:buClr>
                <a:srgbClr val="C00000"/>
              </a:buClr>
              <a:buFont typeface="+mj-lt"/>
              <a:buAutoNum type="alphaLcPeriod"/>
              <a:tabLst>
                <a:tab pos="1023938" algn="l"/>
                <a:tab pos="2743200" algn="l"/>
              </a:tabLst>
            </a:pPr>
            <a:r>
              <a:rPr lang="en-US" sz="2730" dirty="0" smtClean="0"/>
              <a:t>first </a:t>
            </a:r>
            <a:r>
              <a:rPr lang="en-US" sz="2730" dirty="0"/>
              <a:t>term = </a:t>
            </a:r>
            <a:r>
              <a:rPr lang="en-US" sz="2730" dirty="0" smtClean="0"/>
              <a:t>4</a:t>
            </a:r>
            <a:br>
              <a:rPr lang="en-US" sz="2730" dirty="0" smtClean="0"/>
            </a:br>
            <a:r>
              <a:rPr lang="en-US" sz="2730" dirty="0" smtClean="0"/>
              <a:t>term-to-term </a:t>
            </a:r>
            <a:r>
              <a:rPr lang="en-US" sz="2730" dirty="0"/>
              <a:t>rule is 'add 7' </a:t>
            </a:r>
            <a:endParaRPr lang="en-US" sz="2730" dirty="0" smtClean="0"/>
          </a:p>
          <a:p>
            <a:pPr marL="1079500" lvl="1" indent="-457200">
              <a:buClr>
                <a:srgbClr val="C00000"/>
              </a:buClr>
              <a:buFont typeface="+mj-lt"/>
              <a:buAutoNum type="alphaLcPeriod"/>
              <a:tabLst>
                <a:tab pos="1023938" algn="l"/>
                <a:tab pos="2743200" algn="l"/>
              </a:tabLst>
            </a:pPr>
            <a:r>
              <a:rPr lang="en-US" sz="2730" dirty="0" smtClean="0"/>
              <a:t>first </a:t>
            </a:r>
            <a:r>
              <a:rPr lang="en-US" sz="2730" dirty="0"/>
              <a:t>term = </a:t>
            </a:r>
            <a:r>
              <a:rPr lang="en-US" sz="2730" dirty="0" smtClean="0"/>
              <a:t>3</a:t>
            </a:r>
            <a:br>
              <a:rPr lang="en-US" sz="2730" dirty="0" smtClean="0"/>
            </a:br>
            <a:r>
              <a:rPr lang="en-US" sz="2730" dirty="0" smtClean="0"/>
              <a:t>term-to-rule </a:t>
            </a:r>
            <a:r>
              <a:rPr lang="en-US" sz="2730" dirty="0"/>
              <a:t>is 'multiply by 2'</a:t>
            </a:r>
            <a:endParaRPr lang="en-US" sz="27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619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527324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16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100" dirty="0" smtClean="0">
                <a:solidFill>
                  <a:srgbClr val="C00000"/>
                </a:solidFill>
              </a:rPr>
              <a:t>a. </a:t>
            </a:r>
            <a:r>
              <a:rPr lang="en-US" sz="2100" dirty="0" smtClean="0"/>
              <a:t>	There </a:t>
            </a:r>
            <a:r>
              <a:rPr lang="en-US" sz="2100" dirty="0"/>
              <a:t>are four pairs of integers </a:t>
            </a:r>
            <a:r>
              <a:rPr lang="en-US" sz="2100" dirty="0" smtClean="0"/>
              <a:t>	whose </a:t>
            </a:r>
            <a:r>
              <a:rPr lang="en-US" sz="2100" dirty="0"/>
              <a:t>product is -10. One pair is </a:t>
            </a:r>
            <a:r>
              <a:rPr lang="en-US" sz="2100" dirty="0" smtClean="0"/>
              <a:t>	-</a:t>
            </a:r>
            <a:r>
              <a:rPr lang="en-US" sz="2100" dirty="0"/>
              <a:t>2 and +</a:t>
            </a:r>
            <a:r>
              <a:rPr lang="en-US" sz="2100" dirty="0" smtClean="0"/>
              <a:t>5.</a:t>
            </a:r>
            <a:br>
              <a:rPr lang="en-US" sz="2100" dirty="0" smtClean="0"/>
            </a:br>
            <a:r>
              <a:rPr lang="en-US" sz="2100" dirty="0" smtClean="0"/>
              <a:t>	Write </a:t>
            </a:r>
            <a:r>
              <a:rPr lang="en-US" sz="2100" dirty="0"/>
              <a:t>down the other three pairs, </a:t>
            </a:r>
            <a:endParaRPr lang="en-US" sz="21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100" dirty="0" smtClean="0"/>
              <a:t>Use </a:t>
            </a:r>
            <a:r>
              <a:rPr lang="en-US" sz="2100" dirty="0"/>
              <a:t>your answers to part </a:t>
            </a:r>
            <a:r>
              <a:rPr lang="en-US" sz="2100" b="1" dirty="0"/>
              <a:t>a</a:t>
            </a:r>
            <a:r>
              <a:rPr lang="en-US" sz="2100" dirty="0"/>
              <a:t> to </a:t>
            </a:r>
            <a:r>
              <a:rPr lang="en-US" sz="2100" dirty="0" err="1"/>
              <a:t>factorise</a:t>
            </a:r>
            <a:r>
              <a:rPr lang="en-US" sz="2100" dirty="0"/>
              <a:t> </a:t>
            </a:r>
            <a:endParaRPr lang="en-US" sz="2100" dirty="0" smtClean="0"/>
          </a:p>
          <a:p>
            <a:pPr lvl="3" indent="-457200" defTabSz="1066800">
              <a:buClr>
                <a:srgbClr val="C00000"/>
              </a:buClr>
              <a:buFont typeface="+mj-lt"/>
              <a:buAutoNum type="romanLcPeriod"/>
              <a:tabLst>
                <a:tab pos="971550" algn="l"/>
                <a:tab pos="3086100" algn="l"/>
                <a:tab pos="6286500" algn="l"/>
              </a:tabLst>
            </a:pP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</a:t>
            </a:r>
            <a:r>
              <a:rPr lang="en-US" sz="2100" dirty="0"/>
              <a:t>- </a:t>
            </a:r>
            <a:r>
              <a:rPr lang="en-US" sz="2100" dirty="0" smtClean="0"/>
              <a:t>9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 smtClean="0"/>
              <a:t> </a:t>
            </a:r>
            <a:r>
              <a:rPr lang="en-US" sz="2100" dirty="0"/>
              <a:t>- 10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ii.</a:t>
            </a:r>
            <a:r>
              <a:rPr lang="en-US" sz="2100" dirty="0" smtClean="0"/>
              <a:t> 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</a:t>
            </a:r>
            <a:r>
              <a:rPr lang="en-US" sz="2100" dirty="0"/>
              <a:t>+ 9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/>
              <a:t>- 10</a:t>
            </a:r>
          </a:p>
          <a:p>
            <a:pPr lvl="3" indent="-457200" defTabSz="1066800">
              <a:buClr>
                <a:srgbClr val="C00000"/>
              </a:buClr>
              <a:buFont typeface="+mj-lt"/>
              <a:buAutoNum type="romanLcPeriod" startAt="3"/>
              <a:tabLst>
                <a:tab pos="971550" algn="l"/>
                <a:tab pos="3086100" algn="l"/>
                <a:tab pos="6286500" algn="l"/>
              </a:tabLst>
            </a:pP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</a:t>
            </a:r>
            <a:r>
              <a:rPr lang="en-US" sz="2100" dirty="0"/>
              <a:t>+ </a:t>
            </a:r>
            <a:r>
              <a:rPr lang="en-US" sz="2100" dirty="0" smtClean="0"/>
              <a:t>3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 smtClean="0"/>
              <a:t> </a:t>
            </a:r>
            <a:r>
              <a:rPr lang="en-US" sz="2100" dirty="0"/>
              <a:t>- 10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iv.</a:t>
            </a:r>
            <a:r>
              <a:rPr lang="en-US" sz="2100" dirty="0" smtClean="0"/>
              <a:t> 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</a:t>
            </a:r>
            <a:r>
              <a:rPr lang="en-US" sz="2100" dirty="0"/>
              <a:t>- </a:t>
            </a:r>
            <a:r>
              <a:rPr lang="en-US" sz="2100" dirty="0" smtClean="0"/>
              <a:t>3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 smtClean="0"/>
              <a:t> – 10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16"/>
              <a:tabLst>
                <a:tab pos="914400" algn="l"/>
                <a:tab pos="2800350" algn="l"/>
                <a:tab pos="6286500" algn="l"/>
              </a:tabLst>
            </a:pPr>
            <a:r>
              <a:rPr lang="en-US" sz="2100" dirty="0" smtClean="0">
                <a:solidFill>
                  <a:srgbClr val="C00000"/>
                </a:solidFill>
              </a:rPr>
              <a:t>a.</a:t>
            </a:r>
            <a:r>
              <a:rPr lang="en-US" sz="2100" dirty="0" smtClean="0"/>
              <a:t> 	There </a:t>
            </a:r>
            <a:r>
              <a:rPr lang="en-US" sz="2100" dirty="0"/>
              <a:t>are four pairs of integers </a:t>
            </a:r>
            <a:r>
              <a:rPr lang="en-US" sz="2100" dirty="0" smtClean="0"/>
              <a:t>	that </a:t>
            </a:r>
            <a:r>
              <a:rPr lang="en-US" sz="2100" dirty="0"/>
              <a:t>multiply to 24 and add up to </a:t>
            </a:r>
            <a:r>
              <a:rPr lang="en-US" sz="2100" dirty="0" smtClean="0"/>
              <a:t>a 	negative </a:t>
            </a:r>
            <a:r>
              <a:rPr lang="en-US" sz="2100" dirty="0"/>
              <a:t>number. One pair is -8 </a:t>
            </a:r>
            <a:r>
              <a:rPr lang="en-US" sz="2100" dirty="0" smtClean="0"/>
              <a:t>	and -</a:t>
            </a:r>
            <a:r>
              <a:rPr lang="en-US" sz="2100" dirty="0"/>
              <a:t>3. Write down the other </a:t>
            </a:r>
            <a:r>
              <a:rPr lang="en-US" sz="2100" dirty="0" smtClean="0"/>
              <a:t>three 	pairs.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100" dirty="0" smtClean="0"/>
              <a:t>Use </a:t>
            </a:r>
            <a:r>
              <a:rPr lang="en-US" sz="2100" dirty="0"/>
              <a:t>your answer to part </a:t>
            </a:r>
            <a:r>
              <a:rPr lang="en-US" sz="2100" b="1" dirty="0"/>
              <a:t>a</a:t>
            </a:r>
            <a:r>
              <a:rPr lang="en-US" sz="2100" dirty="0"/>
              <a:t> to write down the </a:t>
            </a:r>
            <a:r>
              <a:rPr lang="en-US" sz="2100" dirty="0" err="1"/>
              <a:t>factorisation</a:t>
            </a:r>
            <a:r>
              <a:rPr lang="en-US" sz="2100" dirty="0"/>
              <a:t> of </a:t>
            </a:r>
            <a:endParaRPr lang="en-US" sz="2100" dirty="0" smtClean="0"/>
          </a:p>
          <a:p>
            <a:pPr marL="1428750" lvl="3" indent="-514350" defTabSz="10668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6286500" algn="l"/>
              </a:tabLst>
            </a:pP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</a:t>
            </a:r>
            <a:r>
              <a:rPr lang="en-US" sz="2100" dirty="0"/>
              <a:t>- </a:t>
            </a:r>
            <a:r>
              <a:rPr lang="en-US" sz="2100" dirty="0" smtClean="0"/>
              <a:t>25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 smtClean="0"/>
              <a:t> </a:t>
            </a:r>
            <a:r>
              <a:rPr lang="en-US" sz="2100" dirty="0"/>
              <a:t>+ 24 </a:t>
            </a:r>
            <a:r>
              <a:rPr lang="en-US" sz="2100" dirty="0" smtClean="0"/>
              <a:t>  </a:t>
            </a:r>
            <a:r>
              <a:rPr lang="en-US" sz="2100" dirty="0" smtClean="0">
                <a:solidFill>
                  <a:srgbClr val="C00000"/>
                </a:solidFill>
              </a:rPr>
              <a:t>ii.</a:t>
            </a:r>
            <a:r>
              <a:rPr lang="en-US" sz="2100" dirty="0" smtClean="0"/>
              <a:t> 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</a:t>
            </a:r>
            <a:r>
              <a:rPr lang="en-US" sz="2100" dirty="0"/>
              <a:t>- </a:t>
            </a:r>
            <a:r>
              <a:rPr lang="en-US" sz="2100" dirty="0" smtClean="0"/>
              <a:t>14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 smtClean="0"/>
              <a:t> </a:t>
            </a:r>
            <a:r>
              <a:rPr lang="en-US" sz="2100" dirty="0"/>
              <a:t>+ 24 </a:t>
            </a:r>
            <a:endParaRPr lang="en-US" sz="2100" dirty="0" smtClean="0"/>
          </a:p>
          <a:p>
            <a:pPr marL="1428750" lvl="3" indent="-514350" defTabSz="1066800">
              <a:buClr>
                <a:srgbClr val="C00000"/>
              </a:buClr>
              <a:buFont typeface="+mj-lt"/>
              <a:buAutoNum type="romanLcPeriod" startAt="3"/>
              <a:tabLst>
                <a:tab pos="2800350" algn="l"/>
                <a:tab pos="6286500" algn="l"/>
              </a:tabLst>
            </a:pP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</a:t>
            </a:r>
            <a:r>
              <a:rPr lang="en-US" sz="2100" dirty="0"/>
              <a:t>- </a:t>
            </a:r>
            <a:r>
              <a:rPr lang="en-US" sz="2100" dirty="0" smtClean="0"/>
              <a:t>10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 smtClean="0"/>
              <a:t> </a:t>
            </a:r>
            <a:r>
              <a:rPr lang="en-US" sz="2100" dirty="0"/>
              <a:t>+ 24 </a:t>
            </a:r>
            <a:r>
              <a:rPr lang="en-US" sz="2100" dirty="0" smtClean="0"/>
              <a:t>  </a:t>
            </a:r>
            <a:r>
              <a:rPr lang="en-US" sz="2100" dirty="0" smtClean="0">
                <a:solidFill>
                  <a:srgbClr val="C00000"/>
                </a:solidFill>
              </a:rPr>
              <a:t>iv.</a:t>
            </a:r>
            <a:r>
              <a:rPr lang="en-US" sz="2100" dirty="0" smtClean="0"/>
              <a:t> 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- 11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 smtClean="0"/>
              <a:t> </a:t>
            </a:r>
            <a:r>
              <a:rPr lang="en-US" sz="2100" dirty="0"/>
              <a:t>+ </a:t>
            </a:r>
            <a:r>
              <a:rPr lang="en-US" sz="2100" dirty="0" smtClean="0"/>
              <a:t>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696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527324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066800">
              <a:buClr>
                <a:srgbClr val="C00000"/>
              </a:buClr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300" b="1" dirty="0" smtClean="0">
                <a:solidFill>
                  <a:srgbClr val="FF0000"/>
                </a:solidFill>
              </a:rPr>
              <a:t>Equations </a:t>
            </a:r>
            <a:r>
              <a:rPr lang="en-US" sz="2300" b="1" dirty="0">
                <a:solidFill>
                  <a:srgbClr val="FF0000"/>
                </a:solidFill>
              </a:rPr>
              <a:t>and formulae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300" dirty="0" smtClean="0"/>
              <a:t>Write </a:t>
            </a:r>
            <a:r>
              <a:rPr lang="en-US" sz="2300" dirty="0"/>
              <a:t>whether each of these is an identity, a formula, an expression or an equation</a:t>
            </a:r>
            <a:r>
              <a:rPr lang="en-US" sz="2300" dirty="0" smtClean="0"/>
              <a:t>,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300" dirty="0" smtClean="0"/>
              <a:t>2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	</a:t>
            </a: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sz="2300" dirty="0" smtClean="0"/>
              <a:t> + 2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300" dirty="0" smtClean="0"/>
              <a:t> </a:t>
            </a:r>
            <a:r>
              <a:rPr lang="en-US" sz="2300" dirty="0"/>
              <a:t>= </a:t>
            </a:r>
            <a:r>
              <a:rPr lang="en-US" sz="2300" dirty="0" smtClean="0"/>
              <a:t>3x 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300" i="1" dirty="0" smtClean="0"/>
              <a:t>y</a:t>
            </a:r>
            <a:r>
              <a:rPr lang="en-US" sz="2300" dirty="0" smtClean="0"/>
              <a:t> </a:t>
            </a:r>
            <a:r>
              <a:rPr lang="en-US" sz="2300" dirty="0"/>
              <a:t>= </a:t>
            </a:r>
            <a:r>
              <a:rPr lang="en-US" sz="2300" dirty="0" smtClean="0"/>
              <a:t>2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300" dirty="0" smtClean="0"/>
              <a:t> 	</a:t>
            </a:r>
            <a:r>
              <a:rPr lang="en-US" sz="2300" dirty="0" smtClean="0">
                <a:solidFill>
                  <a:srgbClr val="C00000"/>
                </a:solidFill>
              </a:rPr>
              <a:t>d.</a:t>
            </a:r>
            <a:r>
              <a:rPr lang="en-US" sz="2300" dirty="0" smtClean="0"/>
              <a:t>  2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300" dirty="0" smtClean="0"/>
              <a:t> </a:t>
            </a:r>
            <a:r>
              <a:rPr lang="en-US" sz="2300" dirty="0"/>
              <a:t>= </a:t>
            </a:r>
            <a:r>
              <a:rPr lang="en-US" sz="2300" dirty="0" smtClean="0"/>
              <a:t>1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300" dirty="0" smtClean="0"/>
              <a:t>When </a:t>
            </a:r>
            <a:r>
              <a:rPr lang="en-US" sz="2300" i="1" dirty="0" smtClean="0"/>
              <a:t>U </a:t>
            </a:r>
            <a:r>
              <a:rPr lang="en-US" sz="2300" dirty="0" smtClean="0"/>
              <a:t>= 5 </a:t>
            </a:r>
            <a:r>
              <a:rPr lang="en-US" sz="2300" dirty="0"/>
              <a:t>and </a:t>
            </a:r>
            <a:r>
              <a:rPr lang="en-US" sz="2300" i="1" dirty="0" smtClean="0"/>
              <a:t>V </a:t>
            </a:r>
            <a:r>
              <a:rPr lang="en-US" sz="2300" dirty="0" smtClean="0"/>
              <a:t>= </a:t>
            </a:r>
            <a:r>
              <a:rPr lang="en-US" sz="2300" dirty="0"/>
              <a:t>3, workout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300" i="1" dirty="0" smtClean="0"/>
              <a:t>V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	b.  </a:t>
            </a:r>
            <a:r>
              <a:rPr lang="en-US" sz="2300" dirty="0"/>
              <a:t>4</a:t>
            </a:r>
            <a:r>
              <a:rPr lang="en-US" sz="2300" i="1" dirty="0"/>
              <a:t>V</a:t>
            </a:r>
            <a:r>
              <a:rPr lang="en-US" sz="2300" baseline="30000" dirty="0"/>
              <a:t>2</a:t>
            </a:r>
            <a:r>
              <a:rPr lang="en-US" sz="2300" dirty="0"/>
              <a:t> </a:t>
            </a:r>
            <a:endParaRPr lang="en-US" sz="23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300" dirty="0" smtClean="0"/>
              <a:t>4</a:t>
            </a:r>
            <a:r>
              <a:rPr lang="en-US" sz="2300" i="1" dirty="0" smtClean="0"/>
              <a:t>V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</a:t>
            </a:r>
            <a:r>
              <a:rPr lang="en-US" sz="2300" dirty="0"/>
              <a:t>+ </a:t>
            </a:r>
            <a:r>
              <a:rPr lang="en-US" sz="2300" i="1" dirty="0"/>
              <a:t>U</a:t>
            </a:r>
            <a:endParaRPr lang="en-US" sz="23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1296184"/>
            <a:ext cx="548640" cy="5486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flipH="1">
            <a:off x="223753" y="3429000"/>
            <a:ext cx="5204539" cy="1785104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When there is no = sign it is ... 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sides are always equal it is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solve it to find the value of the letter it is ...</a:t>
            </a:r>
          </a:p>
        </p:txBody>
      </p:sp>
    </p:spTree>
    <p:extLst>
      <p:ext uri="{BB962C8B-B14F-4D97-AF65-F5344CB8AC3E}">
        <p14:creationId xmlns:p14="http://schemas.microsoft.com/office/powerpoint/2010/main" val="29629378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527324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3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500" dirty="0" smtClean="0"/>
              <a:t>Use </a:t>
            </a:r>
            <a:r>
              <a:rPr lang="en-US" sz="2500" dirty="0"/>
              <a:t>the formula </a:t>
            </a:r>
            <a:r>
              <a:rPr lang="en-US" sz="2500" i="1" dirty="0"/>
              <a:t>m</a:t>
            </a:r>
            <a:r>
              <a:rPr lang="en-US" sz="2500" dirty="0"/>
              <a:t> = </a:t>
            </a:r>
            <a:r>
              <a:rPr lang="en-US" sz="2500" dirty="0" smtClean="0"/>
              <a:t>2</a:t>
            </a:r>
            <a:r>
              <a:rPr lang="en-US" sz="2500" i="1" dirty="0" smtClean="0"/>
              <a:t>x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 </a:t>
            </a:r>
            <a:r>
              <a:rPr lang="en-US" sz="2500" dirty="0"/>
              <a:t>+ </a:t>
            </a:r>
            <a:r>
              <a:rPr lang="en-US" sz="2500" i="1" dirty="0"/>
              <a:t>g</a:t>
            </a:r>
            <a:r>
              <a:rPr lang="en-US" sz="2500" dirty="0"/>
              <a:t> to work out </a:t>
            </a:r>
            <a:r>
              <a:rPr lang="en-US" sz="2500" i="1" dirty="0"/>
              <a:t>m</a:t>
            </a:r>
            <a:r>
              <a:rPr lang="en-US" sz="2500" dirty="0"/>
              <a:t> when </a:t>
            </a:r>
            <a:r>
              <a:rPr lang="en-US" sz="2500" i="1" dirty="0" smtClean="0"/>
              <a:t>x</a:t>
            </a:r>
            <a:r>
              <a:rPr lang="en-US" sz="2500" dirty="0" smtClean="0"/>
              <a:t> </a:t>
            </a:r>
            <a:r>
              <a:rPr lang="en-US" sz="2500" dirty="0"/>
              <a:t>= 3 and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i="1" dirty="0" smtClean="0"/>
              <a:t>g</a:t>
            </a:r>
            <a:r>
              <a:rPr lang="en-US" sz="2500" dirty="0" smtClean="0"/>
              <a:t> </a:t>
            </a:r>
            <a:r>
              <a:rPr lang="en-US" sz="2500" dirty="0"/>
              <a:t>= 5</a:t>
            </a:r>
            <a:r>
              <a:rPr lang="en-US" sz="2500" dirty="0" smtClean="0"/>
              <a:t>.</a:t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1100" dirty="0"/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3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500" dirty="0" smtClean="0"/>
              <a:t>Use </a:t>
            </a:r>
            <a:r>
              <a:rPr lang="en-US" sz="2500" dirty="0"/>
              <a:t>the formula </a:t>
            </a:r>
            <a:r>
              <a:rPr lang="en-US" sz="2500" i="1" dirty="0"/>
              <a:t>t</a:t>
            </a:r>
            <a:r>
              <a:rPr lang="en-US" sz="2500" dirty="0"/>
              <a:t> = </a:t>
            </a:r>
            <a:r>
              <a:rPr lang="en-US" sz="2500" i="1" dirty="0"/>
              <a:t>r</a:t>
            </a:r>
            <a:r>
              <a:rPr lang="en-US" sz="2500" baseline="30000" dirty="0"/>
              <a:t>2</a:t>
            </a:r>
            <a:r>
              <a:rPr lang="en-US" sz="2500" dirty="0"/>
              <a:t> - 3</a:t>
            </a:r>
            <a:r>
              <a:rPr lang="en-US" sz="2500" i="1" dirty="0"/>
              <a:t>rs</a:t>
            </a:r>
            <a:r>
              <a:rPr lang="en-US" sz="2500" dirty="0"/>
              <a:t> to work out </a:t>
            </a:r>
            <a:r>
              <a:rPr lang="en-US" sz="2500" i="1" dirty="0"/>
              <a:t>t</a:t>
            </a:r>
            <a:r>
              <a:rPr lang="en-US" sz="2500" dirty="0"/>
              <a:t> when </a:t>
            </a:r>
            <a:r>
              <a:rPr lang="en-US" sz="2500" i="1" dirty="0"/>
              <a:t>r</a:t>
            </a:r>
            <a:r>
              <a:rPr lang="en-US" sz="2500" dirty="0"/>
              <a:t> = 5 and </a:t>
            </a:r>
            <a:r>
              <a:rPr lang="en-US" sz="2500" i="1" dirty="0"/>
              <a:t>s</a:t>
            </a:r>
            <a:r>
              <a:rPr lang="en-US" sz="2500" dirty="0"/>
              <a:t> = 2.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3"/>
              <a:tabLst>
                <a:tab pos="914400" algn="l"/>
                <a:tab pos="971550" algn="l"/>
                <a:tab pos="2800350" algn="l"/>
                <a:tab pos="6286500" algn="l"/>
              </a:tabLst>
            </a:pPr>
            <a:r>
              <a:rPr lang="en-US" sz="2500" dirty="0" smtClean="0"/>
              <a:t>Make </a:t>
            </a:r>
            <a:r>
              <a:rPr lang="en-US" sz="2500" i="1" dirty="0" smtClean="0"/>
              <a:t>x</a:t>
            </a:r>
            <a:r>
              <a:rPr lang="en-US" sz="2500" dirty="0" smtClean="0"/>
              <a:t> </a:t>
            </a:r>
            <a:r>
              <a:rPr lang="en-US" sz="2500" dirty="0"/>
              <a:t>the subject of the formula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i="1" dirty="0" smtClean="0"/>
              <a:t>y</a:t>
            </a:r>
            <a:r>
              <a:rPr lang="en-US" sz="2500" dirty="0" smtClean="0"/>
              <a:t> </a:t>
            </a:r>
            <a:r>
              <a:rPr lang="en-US" sz="2500" dirty="0"/>
              <a:t>= </a:t>
            </a:r>
            <a:r>
              <a:rPr lang="en-US" sz="2500" dirty="0" smtClean="0"/>
              <a:t>2</a:t>
            </a:r>
            <a:r>
              <a:rPr lang="en-US" sz="2500" i="1" dirty="0" smtClean="0"/>
              <a:t>x</a:t>
            </a:r>
            <a:r>
              <a:rPr lang="en-US" sz="2500" dirty="0" smtClean="0"/>
              <a:t> </a:t>
            </a:r>
            <a:r>
              <a:rPr lang="en-US" sz="2500" dirty="0"/>
              <a:t>- 4</a:t>
            </a:r>
            <a:endParaRPr lang="en-US" sz="25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1296184"/>
            <a:ext cx="548640" cy="5486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flipH="1">
            <a:off x="251520" y="2420888"/>
            <a:ext cx="5204539" cy="43088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200" i="1" dirty="0" smtClean="0">
                <a:solidFill>
                  <a:schemeClr val="tx1"/>
                </a:solidFill>
              </a:rPr>
              <a:t>2x</a:t>
            </a:r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+ </a:t>
            </a:r>
            <a:r>
              <a:rPr lang="en-US" sz="2200" i="1" dirty="0" smtClean="0">
                <a:solidFill>
                  <a:schemeClr val="tx1"/>
                </a:solidFill>
              </a:rPr>
              <a:t>g</a:t>
            </a:r>
            <a:r>
              <a:rPr lang="en-US" sz="2200" dirty="0" smtClean="0">
                <a:solidFill>
                  <a:schemeClr val="tx1"/>
                </a:solidFill>
              </a:rPr>
              <a:t> = 2 x </a:t>
            </a:r>
            <a:r>
              <a:rPr lang="en-US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  <a:r>
              <a:rPr lang="en-US" sz="22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+ 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16" y="4437112"/>
            <a:ext cx="518814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311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4860" y="1196752"/>
                <a:ext cx="5273244" cy="4314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500" dirty="0" smtClean="0"/>
                  <a:t>Make </a:t>
                </a:r>
                <a:r>
                  <a:rPr lang="en-US" sz="2500" i="1" dirty="0"/>
                  <a:t>Q</a:t>
                </a:r>
                <a:r>
                  <a:rPr lang="en-US" sz="2500" dirty="0"/>
                  <a:t> the subject of the formula </a:t>
                </a:r>
                <a:r>
                  <a:rPr lang="en-US" sz="2500" i="1" dirty="0"/>
                  <a:t>P</a:t>
                </a:r>
                <a:r>
                  <a:rPr lang="en-US" sz="2500" dirty="0"/>
                  <a:t> </a:t>
                </a:r>
                <a:r>
                  <a:rPr lang="en-US" sz="25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500" dirty="0" smtClean="0"/>
                  <a:t> + </a:t>
                </a:r>
                <a:r>
                  <a:rPr lang="en-US" sz="2500" i="1" dirty="0" smtClean="0"/>
                  <a:t>b</a:t>
                </a:r>
                <a:r>
                  <a:rPr lang="en-US" sz="2500" dirty="0" smtClean="0"/>
                  <a:t> </a:t>
                </a:r>
                <a:br>
                  <a:rPr lang="en-US" sz="2500" dirty="0" smtClean="0"/>
                </a:br>
                <a:r>
                  <a:rPr lang="en-US" sz="2500" dirty="0" smtClean="0"/>
                  <a:t/>
                </a:r>
                <a:br>
                  <a:rPr lang="en-US" sz="2500" dirty="0" smtClean="0"/>
                </a:br>
                <a:r>
                  <a:rPr lang="en-US" sz="2500" dirty="0" smtClean="0"/>
                  <a:t/>
                </a:r>
                <a:br>
                  <a:rPr lang="en-US" sz="2500" dirty="0" smtClean="0"/>
                </a:br>
                <a:endParaRPr lang="en-US" dirty="0" smtClean="0"/>
              </a:p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500" dirty="0" smtClean="0">
                    <a:solidFill>
                      <a:srgbClr val="C00000"/>
                    </a:solidFill>
                  </a:rPr>
                  <a:t>a.  </a:t>
                </a:r>
                <a:r>
                  <a:rPr lang="en-US" sz="2500" dirty="0" smtClean="0"/>
                  <a:t>Make </a:t>
                </a:r>
                <a:r>
                  <a:rPr lang="en-US" sz="2500" i="1" dirty="0"/>
                  <a:t>b</a:t>
                </a:r>
                <a:r>
                  <a:rPr lang="en-US" sz="2500" dirty="0"/>
                  <a:t> the subject of </a:t>
                </a:r>
                <a:r>
                  <a:rPr lang="en-US" sz="2500" i="1" dirty="0"/>
                  <a:t>c</a:t>
                </a:r>
                <a:r>
                  <a:rPr lang="en-US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 smtClean="0">
                  <a:cs typeface="Arial" panose="020B0604020202020204" pitchFamily="34" charset="0"/>
                </a:endParaRP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500" dirty="0" smtClean="0"/>
                  <a:t>Make </a:t>
                </a:r>
                <a:r>
                  <a:rPr lang="en-US" sz="2500" i="1" dirty="0"/>
                  <a:t>s</a:t>
                </a:r>
                <a:r>
                  <a:rPr lang="en-US" sz="2500" dirty="0"/>
                  <a:t> the subject of </a:t>
                </a:r>
                <a:r>
                  <a:rPr lang="en-US" sz="2500" dirty="0" smtClean="0"/>
                  <a:t/>
                </a:r>
                <a:br>
                  <a:rPr lang="en-US" sz="2500" dirty="0" smtClean="0"/>
                </a:br>
                <a:r>
                  <a:rPr lang="en-US" sz="2500" dirty="0" smtClean="0"/>
                  <a:t>	</a:t>
                </a:r>
                <a:r>
                  <a:rPr lang="en-US" sz="2500" i="1" dirty="0" smtClean="0"/>
                  <a:t>v</a:t>
                </a:r>
                <a:r>
                  <a:rPr lang="en-US" sz="2500" baseline="30000" dirty="0" smtClean="0"/>
                  <a:t>2</a:t>
                </a:r>
                <a:r>
                  <a:rPr lang="en-US" sz="2500" dirty="0" smtClean="0"/>
                  <a:t> </a:t>
                </a:r>
                <a:r>
                  <a:rPr lang="en-US" sz="2500" dirty="0"/>
                  <a:t>= </a:t>
                </a:r>
                <a:r>
                  <a:rPr lang="en-US" sz="2500" i="1" dirty="0"/>
                  <a:t>u</a:t>
                </a:r>
                <a:r>
                  <a:rPr lang="en-US" sz="2500" baseline="30000" dirty="0"/>
                  <a:t>2</a:t>
                </a:r>
                <a:r>
                  <a:rPr lang="en-US" sz="2500" dirty="0"/>
                  <a:t> + 2</a:t>
                </a:r>
                <a:r>
                  <a:rPr lang="en-US" sz="2500" i="1" dirty="0"/>
                  <a:t>as</a:t>
                </a:r>
              </a:p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500" dirty="0" smtClean="0"/>
                  <a:t>Solve </a:t>
                </a:r>
                <a:r>
                  <a:rPr lang="en-US" sz="2500" dirty="0"/>
                  <a:t>the </a:t>
                </a:r>
                <a:r>
                  <a:rPr lang="en-US" sz="2500" dirty="0" smtClean="0"/>
                  <a:t>equation</a:t>
                </a:r>
                <a:br>
                  <a:rPr lang="en-US" sz="2500" dirty="0" smtClean="0"/>
                </a:br>
                <a:r>
                  <a:rPr lang="en-US" sz="2500" dirty="0" smtClean="0"/>
                  <a:t>5</a:t>
                </a:r>
                <a:r>
                  <a:rPr lang="en-US" sz="2500" i="1" dirty="0" smtClean="0"/>
                  <a:t>x</a:t>
                </a:r>
                <a:r>
                  <a:rPr lang="en-US" sz="2500" dirty="0" smtClean="0"/>
                  <a:t> </a:t>
                </a:r>
                <a:r>
                  <a:rPr lang="en-US" sz="2500" dirty="0"/>
                  <a:t>-1 = </a:t>
                </a:r>
                <a:r>
                  <a:rPr lang="en-US" sz="2500" dirty="0" smtClean="0"/>
                  <a:t>3</a:t>
                </a:r>
                <a:r>
                  <a:rPr lang="en-US" sz="2500" i="1" dirty="0" smtClean="0"/>
                  <a:t>x</a:t>
                </a:r>
                <a:r>
                  <a:rPr lang="en-US" sz="2500" dirty="0" smtClean="0"/>
                  <a:t> </a:t>
                </a:r>
                <a:r>
                  <a:rPr lang="en-US" sz="2500" dirty="0"/>
                  <a:t>+ 7</a:t>
                </a:r>
                <a:endParaRPr lang="en-US" sz="2500" i="1" dirty="0" smtClean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60" y="1196752"/>
                <a:ext cx="5273244" cy="4314323"/>
              </a:xfrm>
              <a:prstGeom prst="rect">
                <a:avLst/>
              </a:prstGeom>
              <a:blipFill rotWithShape="0">
                <a:blip r:embed="rId4"/>
                <a:stretch>
                  <a:fillRect l="-1734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3284984"/>
            <a:ext cx="548640" cy="5486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flipH="1">
            <a:off x="251520" y="2371527"/>
            <a:ext cx="5204539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 function machines to help you.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51520" y="5417348"/>
            <a:ext cx="5204539" cy="110799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You need to get only unknowns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one side of the equals, and only numbers on the other side.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410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4860" y="1196752"/>
                <a:ext cx="5273244" cy="5329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1" indent="-514350" defTabSz="1066800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700" dirty="0" smtClean="0"/>
                  <a:t>	Expand </a:t>
                </a:r>
                <a:r>
                  <a:rPr lang="en-US" sz="2700" dirty="0"/>
                  <a:t>the brackets.</a:t>
                </a:r>
              </a:p>
              <a:p>
                <a:pPr marL="1314450" lvl="3" indent="-400050" defTabSz="1066800">
                  <a:buClr>
                    <a:srgbClr val="C00000"/>
                  </a:buClr>
                  <a:buFont typeface="+mj-lt"/>
                  <a:buAutoNum type="romanLcPeriod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 smtClean="0"/>
                  <a:t>7(2</a:t>
                </a:r>
                <a:r>
                  <a:rPr lang="en-US" sz="2700" i="1" dirty="0" smtClean="0"/>
                  <a:t>x</a:t>
                </a:r>
                <a:r>
                  <a:rPr lang="en-US" sz="2700" dirty="0" smtClean="0"/>
                  <a:t> - 4</a:t>
                </a:r>
                <a:r>
                  <a:rPr lang="en-US" sz="2700" dirty="0"/>
                  <a:t>) </a:t>
                </a:r>
                <a:r>
                  <a:rPr lang="en-US" sz="2700" dirty="0" smtClean="0"/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2700" dirty="0" smtClean="0"/>
                  <a:t>  2(3</a:t>
                </a:r>
                <a:r>
                  <a:rPr lang="en-US" sz="2700" i="1" dirty="0" smtClean="0"/>
                  <a:t>x</a:t>
                </a:r>
                <a:r>
                  <a:rPr lang="en-US" sz="2700" dirty="0" smtClean="0"/>
                  <a:t> + </a:t>
                </a:r>
                <a:r>
                  <a:rPr lang="en-US" sz="2700" dirty="0"/>
                  <a:t>5) </a:t>
                </a:r>
                <a:endParaRPr lang="en-US" sz="2700" dirty="0" smtClean="0"/>
              </a:p>
              <a:p>
                <a:pPr lvl="2" indent="-400050" defTabSz="10668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 smtClean="0"/>
                  <a:t>Solve </a:t>
                </a:r>
                <a:r>
                  <a:rPr lang="en-US" sz="2700" dirty="0"/>
                  <a:t>the equation </a:t>
                </a:r>
                <a:r>
                  <a:rPr lang="en-US" sz="2700" dirty="0" smtClean="0"/>
                  <a:t/>
                </a:r>
                <a:br>
                  <a:rPr lang="en-US" sz="2700" dirty="0" smtClean="0"/>
                </a:br>
                <a:r>
                  <a:rPr lang="en-US" sz="2700" dirty="0" smtClean="0"/>
                  <a:t>7(2</a:t>
                </a:r>
                <a:r>
                  <a:rPr lang="en-US" sz="2700" i="1" dirty="0" smtClean="0"/>
                  <a:t>x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- 4) = </a:t>
                </a:r>
                <a:r>
                  <a:rPr lang="en-US" sz="2700" dirty="0" smtClean="0"/>
                  <a:t>2(3</a:t>
                </a:r>
                <a:r>
                  <a:rPr lang="en-US" sz="2700" i="1" dirty="0" smtClean="0"/>
                  <a:t>x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+ 5</a:t>
                </a:r>
                <a:r>
                  <a:rPr lang="en-US" sz="2700" dirty="0" smtClean="0"/>
                  <a:t>)</a:t>
                </a:r>
                <a:br>
                  <a:rPr lang="en-US" sz="2700" dirty="0" smtClean="0"/>
                </a:br>
                <a:r>
                  <a:rPr lang="en-US" sz="2700" dirty="0" smtClean="0"/>
                  <a:t/>
                </a:r>
                <a:br>
                  <a:rPr lang="en-US" sz="2700" dirty="0" smtClean="0"/>
                </a:br>
                <a:endParaRPr lang="en-US" sz="3200" dirty="0"/>
              </a:p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 smtClean="0"/>
                  <a:t> 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700" dirty="0" smtClean="0"/>
                  <a:t> 	Expand </a:t>
                </a:r>
                <a:r>
                  <a:rPr lang="en-US" sz="2700" dirty="0"/>
                  <a:t>and simplify </a:t>
                </a:r>
                <a:r>
                  <a:rPr lang="en-US" sz="2700" dirty="0" smtClean="0"/>
                  <a:t/>
                </a:r>
                <a:br>
                  <a:rPr lang="en-US" sz="2700" dirty="0" smtClean="0"/>
                </a:br>
                <a:r>
                  <a:rPr lang="en-US" sz="2700" dirty="0" smtClean="0"/>
                  <a:t>	7(2</a:t>
                </a:r>
                <a:r>
                  <a:rPr lang="en-US" sz="2700" i="1" dirty="0" smtClean="0"/>
                  <a:t>x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+ 1) - </a:t>
                </a:r>
                <a:r>
                  <a:rPr lang="en-US" sz="2700" dirty="0" smtClean="0"/>
                  <a:t>3(4</a:t>
                </a:r>
                <a:r>
                  <a:rPr lang="en-US" sz="2700" i="1" dirty="0" smtClean="0"/>
                  <a:t>x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+ 3) </a:t>
                </a:r>
                <a:endParaRPr lang="en-US" sz="2700" dirty="0" smtClean="0"/>
              </a:p>
              <a:p>
                <a:pPr lvl="2" indent="-400050" defTabSz="10668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 smtClean="0"/>
                  <a:t>Solve </a:t>
                </a:r>
                <a:r>
                  <a:rPr lang="en-US" sz="2700" dirty="0"/>
                  <a:t>7(2</a:t>
                </a:r>
                <a:r>
                  <a:rPr lang="en-US" sz="2700" i="1" dirty="0"/>
                  <a:t>x</a:t>
                </a:r>
                <a:r>
                  <a:rPr lang="en-US" sz="2700" dirty="0"/>
                  <a:t> + 1) - 3(4</a:t>
                </a:r>
                <a:r>
                  <a:rPr lang="en-US" sz="2700" i="1" dirty="0"/>
                  <a:t>x</a:t>
                </a:r>
                <a:r>
                  <a:rPr lang="en-US" sz="2700" dirty="0"/>
                  <a:t> + 3)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= 5</a:t>
                </a:r>
              </a:p>
              <a:p>
                <a:pPr marL="514350" lvl="1" indent="-514350" defTabSz="1066800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 smtClean="0"/>
                  <a:t>Simplify:</a:t>
                </a:r>
              </a:p>
              <a:p>
                <a:pPr marL="9715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971550" algn="l"/>
                    <a:tab pos="2114550" algn="l"/>
                    <a:tab pos="34861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700" i="1" dirty="0" smtClean="0"/>
                  <a:t>	</a:t>
                </a:r>
                <a:r>
                  <a:rPr lang="en-US" sz="2700" i="1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700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00" i="1" dirty="0" smtClean="0"/>
                  <a:t>	</a:t>
                </a:r>
                <a:r>
                  <a:rPr lang="en-US" sz="2700" i="1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2700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700" i="1" dirty="0" smtClean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60" y="1196752"/>
                <a:ext cx="5273244" cy="5329921"/>
              </a:xfrm>
              <a:prstGeom prst="rect">
                <a:avLst/>
              </a:prstGeom>
              <a:blipFill rotWithShape="0">
                <a:blip r:embed="rId4"/>
                <a:stretch>
                  <a:fillRect l="-1965" t="-914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1268760"/>
            <a:ext cx="548640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51520" y="2947591"/>
            <a:ext cx="5204539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Q9b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Rewrite the equation using your expressions from part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4006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85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4860" y="1196752"/>
                <a:ext cx="5273244" cy="4764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742950" defTabSz="10668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 smtClean="0"/>
                  <a:t>Solve </a:t>
                </a:r>
                <a:r>
                  <a:rPr lang="en-US" sz="2700" dirty="0"/>
                  <a:t>these equations. Start by multiplying both sides of the equation by 5. </a:t>
                </a:r>
                <a:endParaRPr lang="en-US" sz="2700" dirty="0" smtClean="0"/>
              </a:p>
              <a:p>
                <a:pPr marL="1200150" lvl="3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 smtClean="0"/>
                  <a:t> = 4 	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7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/>
                  <a:t> = </a:t>
                </a:r>
                <a:r>
                  <a:rPr lang="en-US" sz="2700" dirty="0" smtClean="0"/>
                  <a:t>2</a:t>
                </a:r>
              </a:p>
              <a:p>
                <a:pPr marL="742950" lvl="1" indent="-742950" defTabSz="10668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/>
                  <a:t>Solve these equations</a:t>
                </a:r>
              </a:p>
              <a:p>
                <a:pPr marL="12001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700" dirty="0"/>
                  <a:t> = </a:t>
                </a:r>
                <a:r>
                  <a:rPr lang="en-US" sz="2700" dirty="0" smtClean="0"/>
                  <a:t>3	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700" dirty="0"/>
                  <a:t> = </a:t>
                </a:r>
                <a:r>
                  <a:rPr lang="en-US" sz="2700" dirty="0" smtClean="0"/>
                  <a:t>1</a:t>
                </a:r>
              </a:p>
              <a:p>
                <a:pPr marL="1200150" lvl="2" indent="-514350" defTabSz="10668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 smtClean="0"/>
                  <a:t>How </a:t>
                </a:r>
                <a:r>
                  <a:rPr lang="en-US" sz="2700" dirty="0"/>
                  <a:t>do you decide what to multiply by? </a:t>
                </a:r>
                <a:endParaRPr lang="en-US" sz="2700" dirty="0" smtClean="0"/>
              </a:p>
              <a:p>
                <a:pPr marL="685800" lvl="1" indent="-685800" defTabSz="10668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:r>
                  <a:rPr lang="en-US" sz="2700" dirty="0" smtClean="0"/>
                  <a:t>Solve </a:t>
                </a:r>
                <a:r>
                  <a:rPr lang="en-US" sz="2700" dirty="0"/>
                  <a:t>these </a:t>
                </a:r>
                <a:r>
                  <a:rPr lang="en-US" sz="2700" dirty="0" smtClean="0"/>
                  <a:t>equations</a:t>
                </a:r>
              </a:p>
              <a:p>
                <a:pPr marL="1143000"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971550" algn="l"/>
                    <a:tab pos="28003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700" dirty="0"/>
                  <a:t> </a:t>
                </a:r>
                <a:r>
                  <a:rPr lang="en-US" sz="27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 smtClean="0"/>
                  <a:t> = 3	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700" dirty="0"/>
                  <a:t> </a:t>
                </a:r>
                <a:r>
                  <a:rPr lang="en-US" sz="27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700" dirty="0" smtClean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60" y="1196752"/>
                <a:ext cx="5273244" cy="4764831"/>
              </a:xfrm>
              <a:prstGeom prst="rect">
                <a:avLst/>
              </a:prstGeom>
              <a:blipFill rotWithShape="0">
                <a:blip r:embed="rId4"/>
                <a:stretch>
                  <a:fillRect l="-1965" t="-1023" r="-2890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 flipH="1">
            <a:off x="251520" y="6063679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Q14a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by 4 x 5 = 20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941168"/>
            <a:ext cx="54864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04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527324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80" dirty="0"/>
              <a:t>Write down the next two terms in each of these Fibonacci sequences.</a:t>
            </a:r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80" dirty="0" smtClean="0"/>
              <a:t>1, 1, 2, 3, 5, 8, ...</a:t>
            </a:r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80" dirty="0" smtClean="0"/>
              <a:t>5, 7, 12, 19, 31, ... </a:t>
            </a:r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80" dirty="0" smtClean="0"/>
              <a:t>2, 4, 6, 10, 16, 26, ...</a:t>
            </a:r>
            <a:br>
              <a:rPr lang="en-US" sz="2280" dirty="0" smtClean="0"/>
            </a:br>
            <a:r>
              <a:rPr lang="en-US" sz="2280" dirty="0" smtClean="0"/>
              <a:t/>
            </a:r>
            <a:br>
              <a:rPr lang="en-US" sz="2280" dirty="0" smtClean="0"/>
            </a:br>
            <a:endParaRPr lang="en-US" sz="2280" dirty="0"/>
          </a:p>
          <a:p>
            <a:pPr marL="514350" lvl="1" indent="-514350" defTabSz="106680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80" dirty="0" smtClean="0"/>
              <a:t>Work </a:t>
            </a:r>
            <a:r>
              <a:rPr lang="en-US" sz="2280" dirty="0"/>
              <a:t>out the first three terms of the sequence with </a:t>
            </a:r>
            <a:r>
              <a:rPr lang="en-US" sz="2280" i="1" dirty="0"/>
              <a:t>n</a:t>
            </a:r>
            <a:r>
              <a:rPr lang="en-US" sz="2280" dirty="0"/>
              <a:t>th term</a:t>
            </a:r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80" dirty="0" smtClean="0"/>
              <a:t>2</a:t>
            </a:r>
            <a:r>
              <a:rPr lang="en-US" sz="2280" i="1" dirty="0" smtClean="0"/>
              <a:t>n</a:t>
            </a:r>
            <a:r>
              <a:rPr lang="en-US" sz="2280" dirty="0" smtClean="0"/>
              <a:t> </a:t>
            </a:r>
            <a:r>
              <a:rPr lang="en-US" sz="2280" dirty="0"/>
              <a:t>+ 3 </a:t>
            </a:r>
            <a:r>
              <a:rPr lang="en-US" sz="2280" dirty="0" smtClean="0"/>
              <a:t>	</a:t>
            </a:r>
            <a:r>
              <a:rPr lang="en-US" sz="2280" dirty="0" smtClean="0">
                <a:solidFill>
                  <a:srgbClr val="C00000"/>
                </a:solidFill>
              </a:rPr>
              <a:t>b.</a:t>
            </a:r>
            <a:r>
              <a:rPr lang="en-US" sz="2280" dirty="0" smtClean="0"/>
              <a:t>  </a:t>
            </a:r>
            <a:r>
              <a:rPr lang="en-US" sz="2280" dirty="0"/>
              <a:t>50 - 2</a:t>
            </a:r>
            <a:r>
              <a:rPr lang="en-US" sz="2280" i="1" dirty="0"/>
              <a:t>n</a:t>
            </a:r>
          </a:p>
          <a:p>
            <a:pPr marL="1028700" lvl="2" indent="-514350" defTabSz="1066800">
              <a:buClr>
                <a:srgbClr val="C00000"/>
              </a:buClr>
              <a:buFont typeface="+mj-lt"/>
              <a:buAutoNum type="alphaLcPeriod" startAt="3"/>
              <a:tabLst>
                <a:tab pos="971550" algn="l"/>
                <a:tab pos="2800350" algn="l"/>
                <a:tab pos="6286500" algn="l"/>
              </a:tabLst>
            </a:pPr>
            <a:r>
              <a:rPr lang="en-US" sz="2280" i="1" dirty="0" smtClean="0"/>
              <a:t>n</a:t>
            </a:r>
            <a:r>
              <a:rPr lang="en-US" sz="2280" baseline="30000" dirty="0" smtClean="0"/>
              <a:t>2</a:t>
            </a:r>
            <a:r>
              <a:rPr lang="en-US" sz="2280" dirty="0" smtClean="0"/>
              <a:t> </a:t>
            </a:r>
            <a:r>
              <a:rPr lang="en-US" sz="2280" dirty="0"/>
              <a:t>+ 1 </a:t>
            </a:r>
            <a:r>
              <a:rPr lang="en-US" sz="2280" dirty="0" smtClean="0"/>
              <a:t>	</a:t>
            </a:r>
            <a:r>
              <a:rPr lang="en-US" sz="2280" dirty="0" smtClean="0">
                <a:solidFill>
                  <a:srgbClr val="C00000"/>
                </a:solidFill>
              </a:rPr>
              <a:t>d.</a:t>
            </a:r>
            <a:r>
              <a:rPr lang="en-US" sz="2280" dirty="0" smtClean="0"/>
              <a:t>  </a:t>
            </a:r>
            <a:r>
              <a:rPr lang="en-US" sz="2280" dirty="0"/>
              <a:t>10</a:t>
            </a:r>
            <a:r>
              <a:rPr lang="en-US" sz="2280" i="1" dirty="0"/>
              <a:t>n</a:t>
            </a:r>
            <a:r>
              <a:rPr lang="en-US" sz="2280" baseline="30000" dirty="0"/>
              <a:t>2</a:t>
            </a:r>
            <a:endParaRPr lang="en-US" sz="2280" baseline="30000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234860" y="3064343"/>
            <a:ext cx="5204539" cy="794064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8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</a:t>
            </a:r>
            <a:r>
              <a:rPr lang="en-US" sz="228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</a:t>
            </a:r>
            <a:r>
              <a:rPr lang="en-US" sz="22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</a:t>
            </a:r>
            <a:r>
              <a:rPr lang="en-US" sz="22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'add </a:t>
            </a:r>
            <a:r>
              <a:rPr lang="en-US" sz="22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terms to get the </a:t>
            </a:r>
            <a:r>
              <a:rPr lang="en-US" sz="22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next‘.</a:t>
            </a:r>
            <a:endParaRPr lang="en-US" sz="22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251520" y="5712813"/>
            <a:ext cx="5204539" cy="794064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8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  <a:r>
              <a:rPr lang="en-US" sz="228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2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</a:t>
            </a:r>
            <a:r>
              <a:rPr lang="pt-BR" sz="228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2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2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pt-BR" sz="228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2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pt-BR" sz="22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8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pt-BR" sz="22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</a:t>
            </a:r>
            <a:r>
              <a:rPr lang="pt-BR" sz="22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each formula.</a:t>
            </a:r>
            <a:endParaRPr lang="en-US" sz="22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388847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42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52732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3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/>
              <a:t>The first five terms of an arithmetic sequence are 3</a:t>
            </a:r>
            <a:r>
              <a:rPr lang="en-US" sz="2200" dirty="0" smtClean="0"/>
              <a:t>, 6, 9, 12, 15</a:t>
            </a:r>
            <a:r>
              <a:rPr lang="en-US" sz="2200" dirty="0"/>
              <a:t>. </a:t>
            </a:r>
            <a:endParaRPr lang="en-US" sz="2200" dirty="0" smtClean="0"/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These </a:t>
            </a:r>
            <a:r>
              <a:rPr lang="en-US" sz="2200" dirty="0"/>
              <a:t>are multiples of </a:t>
            </a:r>
            <a:r>
              <a:rPr lang="en-US" sz="2200" dirty="0">
                <a:sym typeface="Wingdings" panose="05000000000000000000" pitchFamily="2" charset="2"/>
              </a:rPr>
              <a:t></a:t>
            </a:r>
            <a:r>
              <a:rPr lang="en-US" sz="2200" dirty="0" smtClean="0"/>
              <a:t>. </a:t>
            </a:r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What </a:t>
            </a:r>
            <a:r>
              <a:rPr lang="en-US" sz="2200" dirty="0"/>
              <a:t>is the </a:t>
            </a:r>
            <a:r>
              <a:rPr lang="en-US" sz="2200" dirty="0" smtClean="0"/>
              <a:t>12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term</a:t>
            </a:r>
            <a:r>
              <a:rPr lang="en-US" sz="2200" dirty="0"/>
              <a:t>? </a:t>
            </a:r>
            <a:endParaRPr lang="en-US" sz="2200" dirty="0" smtClean="0"/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Copy </a:t>
            </a:r>
            <a:r>
              <a:rPr lang="en-US" sz="2200" dirty="0"/>
              <a:t>and complete this </a:t>
            </a:r>
            <a:r>
              <a:rPr lang="en-US" sz="2200" dirty="0" smtClean="0"/>
              <a:t>statement.</a:t>
            </a:r>
          </a:p>
          <a:p>
            <a:pPr marL="457200" lvl="2" defTabSz="1066800">
              <a:buClr>
                <a:srgbClr val="C00000"/>
              </a:buClr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The </a:t>
            </a:r>
            <a:r>
              <a:rPr lang="en-US" sz="2200" dirty="0"/>
              <a:t>general term is </a:t>
            </a:r>
            <a:r>
              <a:rPr lang="en-US" sz="2200" dirty="0" smtClean="0">
                <a:sym typeface="Wingdings" panose="05000000000000000000" pitchFamily="2" charset="2"/>
              </a:rPr>
              <a:t></a:t>
            </a:r>
            <a:r>
              <a:rPr lang="en-US" sz="2200" i="1" dirty="0" smtClean="0"/>
              <a:t>n</a:t>
            </a:r>
            <a:br>
              <a:rPr lang="en-US" sz="2200" i="1" dirty="0" smtClean="0"/>
            </a:b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/>
            </a:r>
            <a:br>
              <a:rPr lang="en-US" sz="2200" i="1" dirty="0" smtClean="0"/>
            </a:br>
            <a:endParaRPr lang="en-US" sz="2200" i="1" dirty="0"/>
          </a:p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3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Workout </a:t>
            </a:r>
            <a:r>
              <a:rPr lang="en-US" sz="2200" dirty="0"/>
              <a:t>a formula for the </a:t>
            </a:r>
            <a:r>
              <a:rPr lang="en-US" sz="2200" i="1" dirty="0"/>
              <a:t>n</a:t>
            </a:r>
            <a:r>
              <a:rPr lang="en-US" sz="2200" dirty="0"/>
              <a:t>th term of each of these arithmetic sequences, </a:t>
            </a:r>
            <a:endParaRPr lang="en-US" sz="2200" dirty="0" smtClean="0"/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10, 20, 30, 40, 50, ...</a:t>
            </a:r>
            <a:endParaRPr lang="en-US" sz="2200" dirty="0"/>
          </a:p>
          <a:p>
            <a:pPr marL="971550"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7, 14, 21, 28, 35, ... </a:t>
            </a:r>
            <a:endParaRPr lang="en-US" sz="2200" baseline="30000" dirty="0" smtClean="0"/>
          </a:p>
        </p:txBody>
      </p:sp>
      <p:sp>
        <p:nvSpPr>
          <p:cNvPr id="12" name="Rectangle 11"/>
          <p:cNvSpPr/>
          <p:nvPr/>
        </p:nvSpPr>
        <p:spPr>
          <a:xfrm flipH="1">
            <a:off x="251520" y="6082146"/>
            <a:ext cx="5204539" cy="443198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–Use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method from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3645024"/>
            <a:ext cx="5204539" cy="794064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Q3a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Which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tables are these numbers in?</a:t>
            </a:r>
          </a:p>
        </p:txBody>
      </p:sp>
    </p:spTree>
    <p:extLst>
      <p:ext uri="{BB962C8B-B14F-4D97-AF65-F5344CB8AC3E}">
        <p14:creationId xmlns:p14="http://schemas.microsoft.com/office/powerpoint/2010/main" val="32055772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5273244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5"/>
              <a:tabLst>
                <a:tab pos="971550" algn="l"/>
                <a:tab pos="2800350" algn="l"/>
                <a:tab pos="6286500" algn="l"/>
              </a:tabLst>
            </a:pPr>
            <a:r>
              <a:rPr lang="en-US" sz="2050" dirty="0"/>
              <a:t>Look at the </a:t>
            </a:r>
            <a:r>
              <a:rPr lang="en-US" sz="2050" dirty="0" smtClean="0"/>
              <a:t>sequence in </a:t>
            </a:r>
            <a:r>
              <a:rPr lang="en-US" sz="2050" dirty="0"/>
              <a:t>the table</a:t>
            </a:r>
            <a:r>
              <a:rPr lang="en-US" sz="2050" dirty="0" smtClean="0"/>
              <a:t>.</a:t>
            </a:r>
            <a:br>
              <a:rPr lang="en-US" sz="2050" dirty="0" smtClean="0"/>
            </a:br>
            <a:r>
              <a:rPr lang="en-US" sz="2050" dirty="0" smtClean="0"/>
              <a:t/>
            </a:r>
            <a:br>
              <a:rPr lang="en-US" sz="2050" dirty="0" smtClean="0"/>
            </a:br>
            <a:r>
              <a:rPr lang="en-US" sz="2050" dirty="0" smtClean="0"/>
              <a:t/>
            </a:r>
            <a:br>
              <a:rPr lang="en-US" sz="2050" dirty="0" smtClean="0"/>
            </a:br>
            <a:endParaRPr lang="en-US" sz="2050" dirty="0" smtClean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50" dirty="0"/>
              <a:t>What number do you add to each number in the top row of the table to get the number in the bottom row?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50" dirty="0"/>
              <a:t>Copy and complete this </a:t>
            </a:r>
            <a:r>
              <a:rPr lang="en-US" sz="2050" dirty="0" smtClean="0"/>
              <a:t>statement.</a:t>
            </a:r>
            <a:br>
              <a:rPr lang="en-US" sz="2050" dirty="0" smtClean="0"/>
            </a:br>
            <a:r>
              <a:rPr lang="en-US" sz="2050" dirty="0" smtClean="0"/>
              <a:t>The </a:t>
            </a:r>
            <a:r>
              <a:rPr lang="en-US" sz="2050" i="1" dirty="0" smtClean="0"/>
              <a:t>n</a:t>
            </a:r>
            <a:r>
              <a:rPr lang="en-US" sz="2050" dirty="0" smtClean="0"/>
              <a:t>th </a:t>
            </a:r>
            <a:r>
              <a:rPr lang="en-US" sz="2050" dirty="0"/>
              <a:t>term </a:t>
            </a:r>
            <a:r>
              <a:rPr lang="en-US" sz="2050" dirty="0" smtClean="0"/>
              <a:t>is </a:t>
            </a:r>
            <a:r>
              <a:rPr lang="en-US" sz="2050" i="1" dirty="0" smtClean="0"/>
              <a:t>n</a:t>
            </a:r>
            <a:r>
              <a:rPr lang="en-US" sz="2050" dirty="0" smtClean="0"/>
              <a:t> </a:t>
            </a:r>
            <a:r>
              <a:rPr lang="en-US" sz="2050" dirty="0"/>
              <a:t>+ </a:t>
            </a:r>
            <a:r>
              <a:rPr lang="en-US" sz="2050" dirty="0" smtClean="0">
                <a:sym typeface="Wingdings" panose="05000000000000000000" pitchFamily="2" charset="2"/>
              </a:rPr>
              <a:t>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50" dirty="0" smtClean="0">
                <a:sym typeface="Wingdings" panose="05000000000000000000" pitchFamily="2" charset="2"/>
              </a:rPr>
              <a:t/>
            </a:r>
            <a:br>
              <a:rPr lang="en-US" sz="2050" dirty="0" smtClean="0">
                <a:sym typeface="Wingdings" panose="05000000000000000000" pitchFamily="2" charset="2"/>
              </a:rPr>
            </a:br>
            <a:r>
              <a:rPr lang="en-US" sz="2050" dirty="0" smtClean="0">
                <a:sym typeface="Wingdings" panose="05000000000000000000" pitchFamily="2" charset="2"/>
              </a:rPr>
              <a:t/>
            </a:r>
            <a:br>
              <a:rPr lang="en-US" sz="2050" dirty="0" smtClean="0">
                <a:sym typeface="Wingdings" panose="05000000000000000000" pitchFamily="2" charset="2"/>
              </a:rPr>
            </a:br>
            <a:endParaRPr lang="en-US" sz="2050" dirty="0" smtClean="0">
              <a:sym typeface="Wingdings" panose="05000000000000000000" pitchFamily="2" charset="2"/>
            </a:endParaRPr>
          </a:p>
          <a:p>
            <a:pPr marL="400050" lvl="1" indent="-400050" defTabSz="1066800">
              <a:buClr>
                <a:srgbClr val="C00000"/>
              </a:buClr>
              <a:buFont typeface="+mj-lt"/>
              <a:buAutoNum type="arabicPeriod" startAt="5"/>
              <a:tabLst>
                <a:tab pos="2800350" algn="l"/>
                <a:tab pos="6286500" algn="l"/>
              </a:tabLst>
            </a:pPr>
            <a:r>
              <a:rPr lang="en-US" sz="2050" dirty="0"/>
              <a:t>Write down a formula for the </a:t>
            </a:r>
            <a:r>
              <a:rPr lang="en-US" sz="2050" i="1" dirty="0"/>
              <a:t>n</a:t>
            </a:r>
            <a:r>
              <a:rPr lang="en-US" sz="2050" dirty="0"/>
              <a:t>th term of each of these arithmetic sequences, </a:t>
            </a:r>
            <a:endParaRPr lang="en-US" sz="2050" dirty="0" smtClean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628900" algn="l"/>
                <a:tab pos="2800350" algn="l"/>
                <a:tab pos="6286500" algn="l"/>
              </a:tabLst>
            </a:pPr>
            <a:r>
              <a:rPr lang="en-US" sz="2050" dirty="0" smtClean="0"/>
              <a:t>3, 4</a:t>
            </a:r>
            <a:r>
              <a:rPr lang="en-US" sz="2050" dirty="0"/>
              <a:t>, 5, 6, 7</a:t>
            </a:r>
            <a:r>
              <a:rPr lang="en-US" sz="2050" dirty="0" smtClean="0"/>
              <a:t>, ... 	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628900" algn="l"/>
                <a:tab pos="2800350" algn="l"/>
                <a:tab pos="6286500" algn="l"/>
              </a:tabLst>
            </a:pPr>
            <a:r>
              <a:rPr lang="en-US" sz="2050" dirty="0" smtClean="0"/>
              <a:t>13, 14, 15, 16, 17, ... 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 startAt="3"/>
              <a:tabLst>
                <a:tab pos="2800350" algn="l"/>
                <a:tab pos="6286500" algn="l"/>
              </a:tabLst>
            </a:pPr>
            <a:r>
              <a:rPr lang="en-US" sz="2050" dirty="0" smtClean="0"/>
              <a:t>-</a:t>
            </a:r>
            <a:r>
              <a:rPr lang="en-US" sz="2050" dirty="0"/>
              <a:t>3</a:t>
            </a:r>
            <a:r>
              <a:rPr lang="en-US" sz="2050" dirty="0" smtClean="0"/>
              <a:t>, -</a:t>
            </a:r>
            <a:r>
              <a:rPr lang="en-US" sz="2050" dirty="0"/>
              <a:t>2</a:t>
            </a:r>
            <a:r>
              <a:rPr lang="en-US" sz="2050" dirty="0" smtClean="0"/>
              <a:t>, -1, 0, 1, ...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24" y="1268760"/>
            <a:ext cx="548640" cy="548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323527" y="4161274"/>
            <a:ext cx="5112567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Q5b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Check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by substituting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2,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34186"/>
              </p:ext>
            </p:extLst>
          </p:nvPr>
        </p:nvGraphicFramePr>
        <p:xfrm>
          <a:off x="323528" y="1628800"/>
          <a:ext cx="511256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858"/>
                <a:gridCol w="495148"/>
                <a:gridCol w="495148"/>
                <a:gridCol w="495148"/>
                <a:gridCol w="565884"/>
                <a:gridCol w="565884"/>
                <a:gridCol w="5854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Number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0699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52732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400050" defTabSz="1066800">
              <a:buClr>
                <a:srgbClr val="C00000"/>
              </a:buClr>
              <a:buFont typeface="+mj-lt"/>
              <a:buAutoNum type="arabicPeriod" startAt="7"/>
              <a:tabLst>
                <a:tab pos="971550" algn="l"/>
                <a:tab pos="2800350" algn="l"/>
                <a:tab pos="6286500" algn="l"/>
              </a:tabLst>
            </a:pPr>
            <a:r>
              <a:rPr lang="en-US" sz="2300" dirty="0"/>
              <a:t>These two sequences have the same common difference.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Sequence </a:t>
            </a:r>
            <a:r>
              <a:rPr lang="en-US" sz="2300" dirty="0"/>
              <a:t>A: 4</a:t>
            </a:r>
            <a:r>
              <a:rPr lang="en-US" sz="2300" dirty="0" smtClean="0"/>
              <a:t>, 8, 12, 16, 20, ...</a:t>
            </a:r>
            <a:br>
              <a:rPr lang="en-US" sz="2300" dirty="0" smtClean="0"/>
            </a:br>
            <a:r>
              <a:rPr lang="en-US" sz="2300" dirty="0" smtClean="0"/>
              <a:t>Sequence </a:t>
            </a:r>
            <a:r>
              <a:rPr lang="en-US" sz="2300" dirty="0"/>
              <a:t>B: 7</a:t>
            </a:r>
            <a:r>
              <a:rPr lang="en-US" sz="2300" dirty="0" smtClean="0"/>
              <a:t>, 11, 15, 19, 23, ... </a:t>
            </a:r>
          </a:p>
          <a:p>
            <a:pPr marL="74295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00" dirty="0" smtClean="0"/>
              <a:t>Work </a:t>
            </a:r>
            <a:r>
              <a:rPr lang="en-US" sz="2300" dirty="0"/>
              <a:t>out the </a:t>
            </a:r>
            <a:r>
              <a:rPr lang="en-US" sz="2300" i="1" dirty="0"/>
              <a:t>n</a:t>
            </a:r>
            <a:r>
              <a:rPr lang="en-US" sz="2300" dirty="0"/>
              <a:t>th term of sequence A. </a:t>
            </a:r>
            <a:endParaRPr lang="en-US" sz="2300" dirty="0" smtClean="0"/>
          </a:p>
          <a:p>
            <a:pPr marL="74295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00" dirty="0" smtClean="0"/>
              <a:t>What </a:t>
            </a:r>
            <a:r>
              <a:rPr lang="en-US" sz="2300" dirty="0"/>
              <a:t>do you add to each term in sequence A to get the terms in sequence B? </a:t>
            </a:r>
            <a:endParaRPr lang="en-US" sz="2300" dirty="0" smtClean="0"/>
          </a:p>
          <a:p>
            <a:pPr marL="74295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00" dirty="0" smtClean="0"/>
              <a:t>Write </a:t>
            </a:r>
            <a:r>
              <a:rPr lang="en-US" sz="2300" dirty="0"/>
              <a:t>the </a:t>
            </a:r>
            <a:r>
              <a:rPr lang="en-US" sz="2300" i="1" dirty="0"/>
              <a:t>n</a:t>
            </a:r>
            <a:r>
              <a:rPr lang="en-US" sz="2300" dirty="0"/>
              <a:t>th term of sequence B.</a:t>
            </a:r>
            <a:endParaRPr lang="en-US" sz="23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68760"/>
            <a:ext cx="548640" cy="5486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251520" y="5790658"/>
            <a:ext cx="5184576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4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Q7c </a:t>
            </a:r>
            <a:r>
              <a:rPr lang="en-US" sz="214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 your answers from parts </a:t>
            </a:r>
            <a:r>
              <a:rPr lang="en-US" sz="214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14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251520" y="4941168"/>
            <a:ext cx="5184576" cy="75097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4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Q7a </a:t>
            </a:r>
            <a:r>
              <a:rPr lang="en-US" sz="214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numbers in sequence A are multiples of </a:t>
            </a:r>
            <a:r>
              <a:rPr lang="en-US" sz="2140" dirty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  <a:r>
              <a:rPr lang="en-US" sz="2140" dirty="0">
                <a:sym typeface="Wingdings" panose="05000000000000000000" pitchFamily="2" charset="2"/>
              </a:rPr>
              <a:t> </a:t>
            </a:r>
            <a:r>
              <a:rPr lang="en-US" sz="21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14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term is </a:t>
            </a:r>
            <a:r>
              <a:rPr lang="en-US" sz="2140" dirty="0">
                <a:solidFill>
                  <a:schemeClr val="tx1"/>
                </a:solidFill>
                <a:sym typeface="Wingdings" panose="05000000000000000000" pitchFamily="2" charset="2"/>
              </a:rPr>
              <a:t> </a:t>
            </a:r>
            <a:r>
              <a:rPr lang="en-US" sz="21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030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17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1079500" algn="l"/>
                    <a:tab pos="2743200" algn="l"/>
                  </a:tabLst>
                </a:pPr>
                <a:r>
                  <a:rPr lang="en-US" sz="1950" b="1" dirty="0" smtClean="0">
                    <a:solidFill>
                      <a:srgbClr val="C00000"/>
                    </a:solidFill>
                  </a:rPr>
                  <a:t>* Challenge</a:t>
                </a:r>
              </a:p>
              <a:p>
                <a:pPr marL="622300" indent="-622300"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969963" algn="l"/>
                    <a:tab pos="2743200" algn="l"/>
                  </a:tabLst>
                </a:pPr>
                <a:r>
                  <a:rPr lang="en-US" sz="195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1950" dirty="0" smtClean="0"/>
                  <a:t> Work </a:t>
                </a:r>
                <a:r>
                  <a:rPr lang="en-US" sz="1950" dirty="0"/>
                  <a:t>out</a:t>
                </a:r>
              </a:p>
              <a:p>
                <a:pPr marL="1371600" lvl="2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1079500" algn="l"/>
                    <a:tab pos="2743200" algn="l"/>
                  </a:tabLst>
                </a:pPr>
                <a:r>
                  <a:rPr lang="en-US" sz="1950" dirty="0" smtClean="0"/>
                  <a:t>1 </a:t>
                </a:r>
                <a:r>
                  <a:rPr lang="en-US" sz="1950" dirty="0"/>
                  <a:t>+ 2</a:t>
                </a:r>
              </a:p>
              <a:p>
                <a:pPr marL="1371600" lvl="2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1079500" algn="l"/>
                    <a:tab pos="2743200" algn="l"/>
                  </a:tabLst>
                </a:pPr>
                <a:r>
                  <a:rPr lang="en-US" sz="1950" dirty="0" smtClean="0"/>
                  <a:t>1 </a:t>
                </a:r>
                <a:r>
                  <a:rPr lang="en-US" sz="1950" dirty="0"/>
                  <a:t>+ 2 + 3</a:t>
                </a:r>
              </a:p>
              <a:p>
                <a:pPr marL="1371600" lvl="2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1079500" algn="l"/>
                    <a:tab pos="2743200" algn="l"/>
                  </a:tabLst>
                </a:pPr>
                <a:r>
                  <a:rPr lang="en-US" sz="1950" dirty="0" smtClean="0"/>
                  <a:t>1 </a:t>
                </a:r>
                <a:r>
                  <a:rPr lang="en-US" sz="1950" dirty="0"/>
                  <a:t>+2 + 3 + 4</a:t>
                </a:r>
              </a:p>
              <a:p>
                <a:pPr marL="1371600" lvl="2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1079500" algn="l"/>
                    <a:tab pos="2743200" algn="l"/>
                  </a:tabLst>
                </a:pPr>
                <a:r>
                  <a:rPr lang="en-US" sz="1950" dirty="0" smtClean="0"/>
                  <a:t>1 </a:t>
                </a:r>
                <a:r>
                  <a:rPr lang="en-US" sz="1950" dirty="0"/>
                  <a:t>+ 2 + 3 + 4 + 5</a:t>
                </a:r>
              </a:p>
              <a:p>
                <a:pPr marL="858838" lvl="1" indent="-4016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1950" dirty="0" smtClean="0"/>
                  <a:t>By </a:t>
                </a:r>
                <a:r>
                  <a:rPr lang="en-US" sz="1950" dirty="0"/>
                  <a:t>substituting n = 2,3,4 and 5 into the formula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9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19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950" dirty="0"/>
                  <a:t>(</a:t>
                </a:r>
                <a:r>
                  <a:rPr lang="en-US" sz="1950" i="1" dirty="0"/>
                  <a:t>n</a:t>
                </a:r>
                <a:r>
                  <a:rPr lang="en-US" sz="1950" dirty="0"/>
                  <a:t> + 1), verify that this formula produces the sum of the first </a:t>
                </a:r>
                <a:r>
                  <a:rPr lang="en-US" sz="1950" i="1" dirty="0"/>
                  <a:t>n</a:t>
                </a:r>
                <a:r>
                  <a:rPr lang="en-US" sz="1950" dirty="0"/>
                  <a:t> positive whole numbers, </a:t>
                </a:r>
                <a:endParaRPr lang="en-US" sz="1950" dirty="0" smtClean="0"/>
              </a:p>
              <a:p>
                <a:pPr marL="858838" lvl="1" indent="-4016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1950" dirty="0" smtClean="0"/>
                  <a:t>Use </a:t>
                </a:r>
                <a:r>
                  <a:rPr lang="en-US" sz="1950" dirty="0"/>
                  <a:t>the formula in part b to work out the sum of the first 100 whole numbers, </a:t>
                </a:r>
                <a:endParaRPr lang="en-US" sz="1950" dirty="0" smtClean="0"/>
              </a:p>
              <a:p>
                <a:pPr marL="858838" lvl="1" indent="-4016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1950" dirty="0" smtClean="0"/>
                  <a:t>Work </a:t>
                </a:r>
                <a:r>
                  <a:rPr lang="en-US" sz="1950" dirty="0"/>
                  <a:t>out</a:t>
                </a:r>
              </a:p>
              <a:p>
                <a:pPr marL="1371600" lvl="2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1079500" algn="l"/>
                    <a:tab pos="2743200" algn="l"/>
                  </a:tabLst>
                </a:pPr>
                <a:r>
                  <a:rPr lang="en-US" sz="1950" dirty="0" smtClean="0"/>
                  <a:t>13 </a:t>
                </a:r>
                <a:r>
                  <a:rPr lang="en-US" sz="1950" dirty="0"/>
                  <a:t>+ 23</a:t>
                </a:r>
              </a:p>
              <a:p>
                <a:pPr marL="1371600" lvl="2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1079500" algn="l"/>
                    <a:tab pos="2743200" algn="l"/>
                  </a:tabLst>
                </a:pPr>
                <a:r>
                  <a:rPr lang="en-US" sz="1950" dirty="0" smtClean="0"/>
                  <a:t>13 </a:t>
                </a:r>
                <a:r>
                  <a:rPr lang="en-US" sz="1950" dirty="0"/>
                  <a:t>+ 23 + 33</a:t>
                </a:r>
              </a:p>
              <a:p>
                <a:pPr marL="1371600" lvl="2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1079500" algn="l"/>
                    <a:tab pos="2743200" algn="l"/>
                  </a:tabLst>
                </a:pPr>
                <a:r>
                  <a:rPr lang="en-US" sz="1950" dirty="0" smtClean="0"/>
                  <a:t>13 </a:t>
                </a:r>
                <a:r>
                  <a:rPr lang="en-US" sz="1950" dirty="0"/>
                  <a:t>+ 23 + 33 + 43</a:t>
                </a:r>
              </a:p>
              <a:p>
                <a:pPr marL="1371600" lvl="2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1079500" algn="l"/>
                    <a:tab pos="2743200" algn="l"/>
                  </a:tabLst>
                </a:pPr>
                <a:r>
                  <a:rPr lang="en-US" sz="1950" dirty="0" smtClean="0"/>
                  <a:t>13 </a:t>
                </a:r>
                <a:r>
                  <a:rPr lang="en-US" sz="1950" dirty="0"/>
                  <a:t>+ 23 + 33 + 43 + </a:t>
                </a:r>
                <a:r>
                  <a:rPr lang="en-US" sz="1950" dirty="0" smtClean="0"/>
                  <a:t>53</a:t>
                </a:r>
              </a:p>
              <a:p>
                <a:pPr marL="858838" lvl="1" indent="-4016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079500" algn="l"/>
                    <a:tab pos="2743200" algn="l"/>
                  </a:tabLst>
                </a:pPr>
                <a:r>
                  <a:rPr lang="en-US" sz="1950" dirty="0" smtClean="0"/>
                  <a:t>By </a:t>
                </a:r>
                <a:r>
                  <a:rPr lang="en-US" sz="1950" dirty="0"/>
                  <a:t>comparing your answers with those for part a, write down a formula for the sum of the first n cube numbers.</a:t>
                </a:r>
                <a:endParaRPr lang="en-US" sz="19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17289"/>
              </a:xfrm>
              <a:prstGeom prst="rect">
                <a:avLst/>
              </a:prstGeom>
              <a:blipFill rotWithShape="0">
                <a:blip r:embed="rId4"/>
                <a:stretch>
                  <a:fillRect l="-711" t="-458" r="-142"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4038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52012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8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	Write </a:t>
            </a:r>
            <a:r>
              <a:rPr lang="en-US" sz="2200" dirty="0"/>
              <a:t>down the next two terms </a:t>
            </a:r>
            <a:r>
              <a:rPr lang="en-US" sz="2200" dirty="0" smtClean="0"/>
              <a:t>	in </a:t>
            </a:r>
            <a:r>
              <a:rPr lang="en-US" sz="2200" dirty="0"/>
              <a:t>each of these arithmetic </a:t>
            </a:r>
            <a:r>
              <a:rPr lang="en-US" sz="2200" dirty="0" smtClean="0"/>
              <a:t>	sequences</a:t>
            </a:r>
            <a:r>
              <a:rPr lang="en-US" sz="2200" dirty="0"/>
              <a:t>.</a:t>
            </a:r>
          </a:p>
          <a:p>
            <a:pPr marL="1428750" lvl="3" indent="-514350" defTabSz="1066800">
              <a:buClr>
                <a:srgbClr val="C00000"/>
              </a:buClr>
              <a:buFont typeface="+mj-lt"/>
              <a:buAutoNum type="roman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6,12, 18, 24, ...</a:t>
            </a:r>
            <a:endParaRPr lang="en-US" sz="2200" dirty="0"/>
          </a:p>
          <a:p>
            <a:pPr marL="1428750" lvl="3" indent="-514350" defTabSz="1066800">
              <a:buClr>
                <a:srgbClr val="C00000"/>
              </a:buClr>
              <a:buFont typeface="+mj-lt"/>
              <a:buAutoNum type="roman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1</a:t>
            </a:r>
            <a:r>
              <a:rPr lang="en-US" sz="2200" dirty="0"/>
              <a:t>, 3</a:t>
            </a:r>
            <a:r>
              <a:rPr lang="en-US" sz="2200" dirty="0" smtClean="0"/>
              <a:t>, 5, 7, ...</a:t>
            </a:r>
            <a:endParaRPr lang="en-US" sz="2200" dirty="0"/>
          </a:p>
          <a:p>
            <a:pPr marL="1428750" lvl="3" indent="-514350" defTabSz="1066800">
              <a:buClr>
                <a:srgbClr val="C00000"/>
              </a:buClr>
              <a:buFont typeface="+mj-lt"/>
              <a:buAutoNum type="roman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4, 7, 10, 13, ...</a:t>
            </a:r>
            <a:endParaRPr lang="en-US" sz="2200" dirty="0"/>
          </a:p>
          <a:p>
            <a:pPr marL="1428750" lvl="3" indent="-514350" defTabSz="1066800">
              <a:buClr>
                <a:srgbClr val="C00000"/>
              </a:buClr>
              <a:buFont typeface="+mj-lt"/>
              <a:buAutoNum type="romanLcPeriod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25, 20, 15, 10, ...</a:t>
            </a:r>
            <a:endParaRPr lang="en-US" sz="2200" dirty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Find </a:t>
            </a:r>
            <a:r>
              <a:rPr lang="en-US" sz="2200" dirty="0"/>
              <a:t>the </a:t>
            </a:r>
            <a:r>
              <a:rPr lang="en-US" sz="2200" i="1" dirty="0"/>
              <a:t>n</a:t>
            </a:r>
            <a:r>
              <a:rPr lang="en-US" sz="2200" dirty="0"/>
              <a:t>th term of each sequence in part </a:t>
            </a:r>
            <a:r>
              <a:rPr lang="en-US" sz="2200" b="1" dirty="0"/>
              <a:t>a</a:t>
            </a:r>
            <a:r>
              <a:rPr lang="en-US" sz="2200" dirty="0"/>
              <a:t>.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8"/>
              <a:tabLst>
                <a:tab pos="914400" algn="l"/>
                <a:tab pos="2800350" algn="l"/>
                <a:tab pos="6286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 	Write </a:t>
            </a:r>
            <a:r>
              <a:rPr lang="en-US" sz="2200" dirty="0"/>
              <a:t>down the first five terms of </a:t>
            </a:r>
            <a:r>
              <a:rPr lang="en-US" sz="2200" dirty="0" smtClean="0"/>
              <a:t>	the </a:t>
            </a:r>
            <a:r>
              <a:rPr lang="en-US" sz="2200" dirty="0"/>
              <a:t>sequence with nth term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</a:t>
            </a:r>
            <a:r>
              <a:rPr lang="en-US" sz="2200" i="1" dirty="0" smtClean="0"/>
              <a:t>u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10 </a:t>
            </a:r>
            <a:r>
              <a:rPr lang="en-US" sz="2200" dirty="0"/>
              <a:t>+ </a:t>
            </a:r>
            <a:r>
              <a:rPr lang="en-US" sz="2200" dirty="0" smtClean="0"/>
              <a:t>4</a:t>
            </a:r>
            <a:r>
              <a:rPr lang="en-US" sz="2200" i="1" dirty="0" smtClean="0"/>
              <a:t>n</a:t>
            </a:r>
            <a:r>
              <a:rPr lang="en-US" sz="2200" dirty="0" smtClean="0"/>
              <a:t>.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Explain </a:t>
            </a:r>
            <a:r>
              <a:rPr lang="en-US" sz="2200" dirty="0"/>
              <a:t>why 351 cannot be a term of this sequence, </a:t>
            </a:r>
            <a:endParaRPr lang="en-US" sz="22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800350" algn="l"/>
                <a:tab pos="6286500" algn="l"/>
              </a:tabLst>
            </a:pPr>
            <a:r>
              <a:rPr lang="en-US" sz="2200" dirty="0" smtClean="0"/>
              <a:t>Which </a:t>
            </a:r>
            <a:r>
              <a:rPr lang="en-US" sz="2200" dirty="0"/>
              <a:t>term of the sequence is 102?</a:t>
            </a:r>
            <a:endParaRPr lang="en-US" sz="22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96752"/>
            <a:ext cx="548640" cy="5486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5436096" y="4293096"/>
            <a:ext cx="3384376" cy="115416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Q9b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this sequence have odd numbers in it?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436096" y="3301475"/>
            <a:ext cx="3384376" cy="80021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Q8b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method from </a:t>
            </a:r>
            <a:r>
              <a:rPr lang="en-US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5436096" y="5725125"/>
            <a:ext cx="3384376" cy="80021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Q9c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</a:t>
            </a:r>
            <a:b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+ 4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102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832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4860" y="1196752"/>
            <a:ext cx="52012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10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The </a:t>
            </a:r>
            <a:r>
              <a:rPr lang="en-US" sz="2200" i="1" dirty="0"/>
              <a:t>n</a:t>
            </a:r>
            <a:r>
              <a:rPr lang="en-US" sz="2200" dirty="0"/>
              <a:t>th term of an arithmetic sequence is 5</a:t>
            </a:r>
            <a:r>
              <a:rPr lang="en-US" sz="2200" i="1" dirty="0"/>
              <a:t>n</a:t>
            </a:r>
            <a:r>
              <a:rPr lang="en-US" sz="2200" dirty="0"/>
              <a:t> + 7. </a:t>
            </a:r>
            <a:endParaRPr lang="en-US" sz="22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Which </a:t>
            </a:r>
            <a:r>
              <a:rPr lang="en-US" sz="2200" dirty="0"/>
              <a:t>term of the sequence is 107? </a:t>
            </a:r>
            <a:endParaRPr lang="en-US" sz="22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Find </a:t>
            </a:r>
            <a:r>
              <a:rPr lang="en-US" sz="2200" dirty="0"/>
              <a:t>the first term in the sequence which is bigger than 108.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Find </a:t>
            </a:r>
            <a:r>
              <a:rPr lang="en-US" sz="2200" dirty="0"/>
              <a:t>the first term in the sequence which is bigger than 150.</a:t>
            </a:r>
            <a:endParaRPr lang="en-US" sz="22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96184"/>
            <a:ext cx="548640" cy="5486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251520" y="4778573"/>
            <a:ext cx="5184576" cy="80021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Q10a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equation do you need to solve.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51520" y="5725125"/>
            <a:ext cx="5184576" cy="80021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Q10c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5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+ 7 = 150. Use the net integer value of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96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49430" y="1196752"/>
            <a:ext cx="857104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11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 	Copy </a:t>
            </a:r>
            <a:r>
              <a:rPr lang="en-US" sz="2200" dirty="0"/>
              <a:t>and complete the first and </a:t>
            </a:r>
            <a:r>
              <a:rPr lang="en-US" sz="2200" dirty="0" smtClean="0"/>
              <a:t>second </a:t>
            </a:r>
            <a:r>
              <a:rPr lang="en-US" sz="2200" dirty="0"/>
              <a:t>differences for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this sequence </a:t>
            </a:r>
            <a:br>
              <a:rPr lang="en-US" sz="2200" dirty="0" smtClean="0"/>
            </a:br>
            <a:r>
              <a:rPr lang="en-US" sz="2200" dirty="0" smtClean="0"/>
              <a:t>	and </a:t>
            </a:r>
            <a:r>
              <a:rPr lang="en-US" sz="2200" dirty="0"/>
              <a:t>work out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the </a:t>
            </a:r>
            <a:r>
              <a:rPr lang="en-US" sz="2200" dirty="0"/>
              <a:t>next </a:t>
            </a:r>
            <a:r>
              <a:rPr lang="en-US" sz="2200" dirty="0" smtClean="0"/>
              <a:t>term.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200" dirty="0" smtClean="0"/>
              <a:t>Find </a:t>
            </a:r>
            <a:r>
              <a:rPr lang="en-US" sz="2200" dirty="0"/>
              <a:t>a formula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for </a:t>
            </a:r>
            <a:r>
              <a:rPr lang="en-US" sz="2200" dirty="0"/>
              <a:t>the </a:t>
            </a:r>
            <a:r>
              <a:rPr lang="en-US" sz="2200" i="1" dirty="0"/>
              <a:t>n</a:t>
            </a:r>
            <a:r>
              <a:rPr lang="en-US" sz="2200" dirty="0"/>
              <a:t>th term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000" dirty="0"/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11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Find </a:t>
            </a:r>
            <a:r>
              <a:rPr lang="en-US" sz="2200" dirty="0"/>
              <a:t>a formula for the </a:t>
            </a:r>
            <a:r>
              <a:rPr lang="en-US" sz="2200" i="1" dirty="0"/>
              <a:t>n</a:t>
            </a:r>
            <a:r>
              <a:rPr lang="en-US" sz="2200" dirty="0"/>
              <a:t>th term of each of these quadratic sequences, </a:t>
            </a:r>
            <a:endParaRPr lang="en-US" sz="22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9, 21, 41, 69, ... 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-</a:t>
            </a:r>
            <a:r>
              <a:rPr lang="en-US" sz="2200" dirty="0"/>
              <a:t>9</a:t>
            </a:r>
            <a:r>
              <a:rPr lang="en-US" sz="2200" dirty="0" smtClean="0"/>
              <a:t>, -</a:t>
            </a:r>
            <a:r>
              <a:rPr lang="en-US" sz="2200" dirty="0"/>
              <a:t>6</a:t>
            </a:r>
            <a:r>
              <a:rPr lang="en-US" sz="2200" dirty="0" smtClean="0"/>
              <a:t>, -</a:t>
            </a:r>
            <a:r>
              <a:rPr lang="en-US" sz="2200" dirty="0"/>
              <a:t>1</a:t>
            </a:r>
            <a:r>
              <a:rPr lang="en-US" sz="2200" dirty="0" smtClean="0"/>
              <a:t>, 6, ...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96752"/>
            <a:ext cx="548640" cy="5486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251520" y="4005064"/>
            <a:ext cx="8568952" cy="115416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Q11b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formula is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half of the second difference. For the first term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and the term is 5. Substitute 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 and your value of a into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 to find </a:t>
            </a:r>
            <a:r>
              <a:rPr lang="en-US" sz="2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563888" y="6093296"/>
            <a:ext cx="5184576" cy="44627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 the method from </a:t>
            </a:r>
            <a:r>
              <a:rPr lang="en-US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6" y="1883729"/>
            <a:ext cx="5507567" cy="20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880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47176"/>
              </p:ext>
            </p:extLst>
          </p:nvPr>
        </p:nvGraphicFramePr>
        <p:xfrm>
          <a:off x="251518" y="1268761"/>
          <a:ext cx="8568952" cy="5181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Extend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 flipH="1">
                <a:off x="251520" y="1843531"/>
                <a:ext cx="5616624" cy="43044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92D05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rtlCol="0" anchor="t" anchorCtr="0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3200400" algn="l"/>
                  </a:tabLst>
                </a:pPr>
                <a:r>
                  <a:rPr lang="en-US" sz="2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Reasoning 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Write down the next three terms in each sequence.</a:t>
                </a:r>
              </a:p>
              <a:p>
                <a:pPr marL="1314450" lvl="2" indent="-400050">
                  <a:buClr>
                    <a:srgbClr val="C00000"/>
                  </a:buClr>
                  <a:buFont typeface="+mj-lt"/>
                  <a:buAutoNum type="romanLcPeriod"/>
                  <a:tabLst>
                    <a:tab pos="3200400" algn="l"/>
                  </a:tabLst>
                </a:pPr>
                <a:r>
                  <a:rPr lang="en-US" sz="2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5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...</a:t>
                </a:r>
                <a:r>
                  <a:rPr lang="en-US" sz="2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n+1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+1</a:t>
                </a:r>
              </a:p>
              <a:p>
                <a:pPr marL="1314450" lvl="2" indent="-400050">
                  <a:buClr>
                    <a:srgbClr val="C00000"/>
                  </a:buClr>
                  <a:buFont typeface="+mj-lt"/>
                  <a:buAutoNum type="romanLcPeriod"/>
                  <a:tabLst>
                    <a:tab pos="3200400" algn="l"/>
                  </a:tabLst>
                </a:pPr>
                <a:r>
                  <a:rPr lang="en-US" sz="2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... </a:t>
                </a:r>
                <a:r>
                  <a:rPr lang="en-US" sz="2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n+1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14450" lvl="2" indent="-400050">
                  <a:buClr>
                    <a:srgbClr val="C00000"/>
                  </a:buClr>
                  <a:buFont typeface="+mj-lt"/>
                  <a:buAutoNum type="romanLcPeriod"/>
                  <a:tabLst>
                    <a:tab pos="3200400" algn="l"/>
                  </a:tabLst>
                </a:pPr>
                <a:r>
                  <a:rPr lang="en-US" sz="2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7, ... </a:t>
                </a:r>
                <a:r>
                  <a:rPr lang="en-US" sz="2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n+1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- 4</a:t>
                </a:r>
              </a:p>
              <a:p>
                <a:pPr marL="1314450" lvl="2" indent="-400050">
                  <a:buClr>
                    <a:srgbClr val="C00000"/>
                  </a:buClr>
                  <a:buFont typeface="+mj-lt"/>
                  <a:buAutoNum type="romanLcPeriod"/>
                  <a:tabLst>
                    <a:tab pos="3200400" algn="l"/>
                  </a:tabLst>
                </a:pPr>
                <a:r>
                  <a:rPr lang="en-US" sz="2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 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... </a:t>
                </a:r>
                <a:r>
                  <a:rPr lang="en-US" sz="2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n+1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2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6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200400" algn="l"/>
                  </a:tabLst>
                </a:pP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 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these sequences are arithmetic and which are geometric?</a:t>
                </a:r>
                <a:endParaRPr lang="en-US" sz="26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1843531"/>
                <a:ext cx="5616624" cy="43044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92D050"/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868144" y="1796736"/>
            <a:ext cx="2880320" cy="480061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19" y="1844824"/>
            <a:ext cx="521209" cy="5212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>
            <a:off x="216166" y="6135687"/>
            <a:ext cx="5579970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Q1a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748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1268760"/>
            <a:ext cx="521209" cy="521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18" y="1196752"/>
            <a:ext cx="5256586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arabicPeriod" startAt="2"/>
              <a:tabLst>
                <a:tab pos="857250" algn="l"/>
                <a:tab pos="3200400" algn="l"/>
              </a:tabLst>
            </a:pPr>
            <a:r>
              <a:rPr lang="en-US" sz="21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</a:t>
            </a:r>
            <a:r>
              <a:rPr lang="en-US" sz="21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The 1st term of an arithmetic sequence is 0.341 and the 2nd term is 0.407 Work out the 3rd term.</a:t>
            </a:r>
          </a:p>
          <a:p>
            <a:pPr marL="800100" lvl="1" indent="-400050">
              <a:buClr>
                <a:srgbClr val="C00000"/>
              </a:buClr>
              <a:buFont typeface="+mj-lt"/>
              <a:buAutoNum type="alphaLcPeriod" startAt="2"/>
              <a:tabLst>
                <a:tab pos="3200400" algn="l"/>
              </a:tabLst>
            </a:pP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The 1</a:t>
            </a:r>
            <a:r>
              <a:rPr lang="en-US" sz="218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term of an arithmetic sequence is 9 and the 3</a:t>
            </a:r>
            <a:r>
              <a:rPr lang="en-US" sz="218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term is 14.</a:t>
            </a:r>
            <a:b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Work out the 2</a:t>
            </a:r>
            <a:r>
              <a:rPr lang="en-US" sz="218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term.</a:t>
            </a:r>
          </a:p>
          <a:p>
            <a:pPr marL="800100" lvl="1" indent="-400050">
              <a:buClr>
                <a:srgbClr val="C00000"/>
              </a:buClr>
              <a:buFont typeface="+mj-lt"/>
              <a:buAutoNum type="alphaLcPeriod" startAt="2"/>
              <a:tabLst>
                <a:tab pos="3200400" algn="l"/>
              </a:tabLst>
            </a:pP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The 1</a:t>
            </a:r>
            <a:r>
              <a:rPr lang="en-US" sz="218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term of an arithmetic sequence is 4 and the 5th term is 16.</a:t>
            </a:r>
            <a:b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Work out the 4</a:t>
            </a:r>
            <a:r>
              <a:rPr lang="en-US" sz="218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term.</a:t>
            </a:r>
          </a:p>
          <a:p>
            <a:pPr marL="800100" lvl="1" indent="-400050">
              <a:buClr>
                <a:srgbClr val="C00000"/>
              </a:buClr>
              <a:buFont typeface="+mj-lt"/>
              <a:buAutoNum type="alphaLcPeriod" startAt="2"/>
              <a:tabLst>
                <a:tab pos="3200400" algn="l"/>
              </a:tabLst>
            </a:pP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The 1</a:t>
            </a:r>
            <a:r>
              <a:rPr lang="en-US" sz="218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term of an arithmetic sequence is 5.8 and the 2</a:t>
            </a:r>
            <a:r>
              <a:rPr lang="en-US" sz="218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term is 5.9.</a:t>
            </a:r>
            <a:b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Work out the 100th term.</a:t>
            </a:r>
            <a:endParaRPr lang="en-US" sz="218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691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1268760"/>
            <a:ext cx="521209" cy="521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18" y="1196752"/>
            <a:ext cx="5256586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3"/>
              <a:tabLst>
                <a:tab pos="857250" algn="l"/>
                <a:tab pos="3200400" algn="l"/>
              </a:tabLst>
            </a:pPr>
            <a:r>
              <a:rPr lang="en-US" sz="21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 clothing store monitors sales in-store and online. Sales for the last few years are shown in the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table.</a:t>
            </a:r>
            <a:b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 startAt="3"/>
              <a:tabLst>
                <a:tab pos="857250" algn="l"/>
                <a:tab pos="3200400" algn="l"/>
              </a:tabLst>
            </a:pP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 startAt="3"/>
              <a:tabLst>
                <a:tab pos="857250" algn="l"/>
                <a:tab pos="3200400" algn="l"/>
              </a:tabLst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both types of sales form a geometric sequence </a:t>
            </a: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3200400" algn="l"/>
              </a:tabLst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out the sales of each type for the next two years </a:t>
            </a: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3200400" algn="l"/>
              </a:tabLst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out the year when online sales are predicted to exceed in-store sales.</a:t>
            </a:r>
            <a:endParaRPr lang="en-US" sz="215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72463"/>
              </p:ext>
            </p:extLst>
          </p:nvPr>
        </p:nvGraphicFramePr>
        <p:xfrm>
          <a:off x="298796" y="2708920"/>
          <a:ext cx="5184578" cy="1498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804"/>
                <a:gridCol w="808504"/>
                <a:gridCol w="775672"/>
                <a:gridCol w="792088"/>
                <a:gridCol w="792088"/>
                <a:gridCol w="648072"/>
                <a:gridCol w="695350"/>
              </a:tblGrid>
              <a:tr h="339858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600" b="1" i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562639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In-Store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31250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25000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16000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On-line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1440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2160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8878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1" y="1196752"/>
            <a:ext cx="521209" cy="521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8557" y="1227524"/>
                <a:ext cx="8581915" cy="4743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857250" algn="l"/>
                    <a:tab pos="2400300" algn="l"/>
                  </a:tabLst>
                </a:pPr>
                <a:r>
                  <a:rPr lang="en-US" sz="23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Finance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formula gives the monthly repayments,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, needed to pay off a mortgage over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years when the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amount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borrowed is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</a:t>
                </a:r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 interest rate is </a:t>
                </a:r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%.</a:t>
                </a:r>
              </a:p>
              <a:p>
                <a:pPr>
                  <a:buClr>
                    <a:srgbClr val="C00000"/>
                  </a:buClr>
                  <a:tabLst>
                    <a:tab pos="857250" algn="l"/>
                    <a:tab pos="24003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   </a:t>
                </a:r>
                <a:r>
                  <a:rPr lang="en-US" sz="23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b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7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C00000"/>
                  </a:buClr>
                  <a:tabLst>
                    <a:tab pos="857250" algn="l"/>
                    <a:tab pos="24003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                </a:t>
                </a:r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 [(1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3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-1]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>
                  <a:buClr>
                    <a:srgbClr val="C00000"/>
                  </a:buClr>
                  <a:tabLst>
                    <a:tab pos="857250" algn="l"/>
                    <a:tab pos="32004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Calculate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monthly repayments when the amount borrowed is £250000 over 25 years and the interest rate is 5%.</a:t>
                </a: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857250" algn="l"/>
                    <a:tab pos="3200400" algn="l"/>
                  </a:tabLst>
                </a:pPr>
                <a:r>
                  <a:rPr lang="en-US" sz="23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Problem-solving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Raj attempts a multiple choice test with 20 questions. He scores 5 marks for a correct answer but loses 2 marks if it is incorrect. Raj attempts all 20 questions and gets a total score of 51. How many answers did he get right?</a:t>
                </a:r>
                <a:endParaRPr lang="en-US" sz="23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7" y="1227524"/>
                <a:ext cx="8581915" cy="4743478"/>
              </a:xfrm>
              <a:prstGeom prst="rect">
                <a:avLst/>
              </a:prstGeom>
              <a:blipFill rotWithShape="0">
                <a:blip r:embed="rId5"/>
                <a:stretch>
                  <a:fillRect l="-852" t="-900" r="-497" b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35696" y="2463279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  _______________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 flipH="1">
            <a:off x="251519" y="6135687"/>
            <a:ext cx="856895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strategy hint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Let a: be the number of correct answers.</a:t>
            </a:r>
          </a:p>
        </p:txBody>
      </p:sp>
    </p:spTree>
    <p:extLst>
      <p:ext uri="{BB962C8B-B14F-4D97-AF65-F5344CB8AC3E}">
        <p14:creationId xmlns:p14="http://schemas.microsoft.com/office/powerpoint/2010/main" val="16759144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1268760"/>
            <a:ext cx="521209" cy="521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18" y="1196752"/>
                <a:ext cx="5256586" cy="5222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857250" algn="l"/>
                    <a:tab pos="3200400" algn="l"/>
                  </a:tabLst>
                </a:pPr>
                <a:r>
                  <a:rPr lang="en-US" sz="205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</a:t>
                </a: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5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deposit, D, needed when booking a skiing holiday is in two parts:</a:t>
                </a:r>
              </a:p>
              <a:p>
                <a:pPr marL="914400" lvl="1" indent="-457200">
                  <a:buClr>
                    <a:srgbClr val="C00000"/>
                  </a:buClr>
                  <a:buFont typeface="Wingdings" panose="05000000000000000000" pitchFamily="2" charset="2"/>
                  <a:buChar char="§"/>
                  <a:tabLst>
                    <a:tab pos="857250" algn="l"/>
                    <a:tab pos="3200400" algn="l"/>
                  </a:tabLst>
                </a:pP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050" dirty="0">
                    <a:latin typeface="Arial" panose="020B0604020202020204" pitchFamily="34" charset="0"/>
                    <a:cs typeface="Arial" panose="020B0604020202020204" pitchFamily="34" charset="0"/>
                  </a:rPr>
                  <a:t>non-returnable booking fee, </a:t>
                </a:r>
                <a:r>
                  <a:rPr lang="en-US" sz="205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marL="914400" lvl="1" indent="-457200">
                  <a:buClr>
                    <a:srgbClr val="C00000"/>
                  </a:buClr>
                  <a:buFont typeface="Wingdings" panose="05000000000000000000" pitchFamily="2" charset="2"/>
                  <a:buChar char="§"/>
                  <a:tabLst>
                    <a:tab pos="1371600" algn="l"/>
                    <a:tab pos="3200400" algn="l"/>
                  </a:tabLst>
                </a:pP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one-tenth </a:t>
                </a:r>
                <a:r>
                  <a:rPr lang="en-US" sz="205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total cost of the holiday, which is worked out by multiplying the price per person, </a:t>
                </a:r>
                <a:r>
                  <a:rPr lang="en-US" sz="205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50" dirty="0">
                    <a:latin typeface="Arial" panose="020B0604020202020204" pitchFamily="34" charset="0"/>
                    <a:cs typeface="Arial" panose="020B0604020202020204" pitchFamily="34" charset="0"/>
                  </a:rPr>
                  <a:t>, by the number of people, </a:t>
                </a:r>
                <a:r>
                  <a:rPr lang="en-US" sz="205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50" dirty="0">
                    <a:latin typeface="Arial" panose="020B0604020202020204" pitchFamily="34" charset="0"/>
                    <a:cs typeface="Arial" panose="020B0604020202020204" pitchFamily="34" charset="0"/>
                  </a:rPr>
                  <a:t>, in the </a:t>
                </a: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party.</a:t>
                </a:r>
                <a:b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D = B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𝑁𝑃</m:t>
                        </m:r>
                      </m:num>
                      <m:den>
                        <m:r>
                          <a:rPr lang="en-US" sz="2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the deposit needed to book a holiday for four people when the cost per person is £2000 and the booking fee is £150. 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Make </a:t>
                </a:r>
                <a:r>
                  <a:rPr lang="en-US" sz="205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subject of the formula.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is the price per person when </a:t>
                </a:r>
                <a:r>
                  <a:rPr lang="en-US" sz="205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£500, </a:t>
                </a:r>
                <a:r>
                  <a:rPr lang="en-US" sz="205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£150 and </a:t>
                </a:r>
                <a:r>
                  <a:rPr lang="en-US" sz="205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2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5?</a:t>
                </a:r>
                <a:endParaRPr lang="en-US" sz="205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1196752"/>
                <a:ext cx="5256586" cy="5222199"/>
              </a:xfrm>
              <a:prstGeom prst="rect">
                <a:avLst/>
              </a:prstGeom>
              <a:blipFill rotWithShape="0">
                <a:blip r:embed="rId5"/>
                <a:stretch>
                  <a:fillRect l="-1043" t="-700" b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8166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1268760"/>
            <a:ext cx="521209" cy="521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18" y="1196752"/>
                <a:ext cx="5256586" cy="5584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857250" algn="l"/>
                    <a:tab pos="3200400" algn="l"/>
                  </a:tabLst>
                </a:pP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Change the subject to the letter given in the brackets.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+ 2</a:t>
                </a:r>
                <a:r>
                  <a:rPr lang="en-US" sz="2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as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[</a:t>
                </a:r>
                <a:r>
                  <a:rPr lang="en-US" sz="2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25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𝑟𝑛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−1)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</m:t>
                        </m:r>
                      </m:den>
                    </m:f>
                  </m:oMath>
                </a14:m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857250" algn="l"/>
                    <a:tab pos="3200400" algn="l"/>
                  </a:tabLst>
                </a:pP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Simplify </a:t>
                </a:r>
              </a:p>
              <a:p>
                <a:pPr marL="914400" lvl="1" indent="-45720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25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25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25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3x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914400" lvl="1" indent="-45720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(2m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¼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¾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marL="914400" lvl="1" indent="-45720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500" b="0" i="1" baseline="30000" smtClean="0">
                            <a:latin typeface="Cambria Math" panose="02040503050406030204" pitchFamily="18" charset="0"/>
                          </a:rPr>
                          <m:t>_3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500" b="0" i="1" baseline="3000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1196752"/>
                <a:ext cx="5256586" cy="5584670"/>
              </a:xfrm>
              <a:prstGeom prst="rect">
                <a:avLst/>
              </a:prstGeom>
              <a:blipFill rotWithShape="0">
                <a:blip r:embed="rId5"/>
                <a:stretch>
                  <a:fillRect l="-1622" t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3789040"/>
            <a:ext cx="548640" cy="5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639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1268760"/>
            <a:ext cx="521209" cy="5212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5905" y="1268760"/>
            <a:ext cx="5130191" cy="5256584"/>
            <a:chOff x="3483872" y="1089031"/>
            <a:chExt cx="5264592" cy="5256584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491880" y="1089031"/>
              <a:ext cx="5256584" cy="5256584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63889" y="1666250"/>
              <a:ext cx="5095139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/>
                <a:t>Work out a simplified expression for the area of this </a:t>
              </a:r>
              <a:r>
                <a:rPr lang="en-US" sz="2100" dirty="0" smtClean="0"/>
                <a:t>shape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 smtClean="0"/>
                <a:t>All </a:t>
              </a:r>
              <a:r>
                <a:rPr lang="en-US" sz="2100" dirty="0"/>
                <a:t>the angles are right angles.</a:t>
              </a:r>
              <a:endParaRPr lang="en-US" sz="21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53" y="2924944"/>
            <a:ext cx="4352097" cy="3543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6093296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(4 marks)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5397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31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661248"/>
                  </p:ext>
                </p:extLst>
              </p:nvPr>
            </p:nvGraphicFramePr>
            <p:xfrm>
              <a:off x="323528" y="1346236"/>
              <a:ext cx="8496944" cy="5116553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1908212"/>
                    <a:gridCol w="3168352"/>
                    <a:gridCol w="1296144"/>
                  </a:tblGrid>
                  <a:tr h="633159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308706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the rules of indices to simplify algebraic</a:t>
                          </a:r>
                          <a:r>
                            <a:rPr lang="en-US" sz="3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expressions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Algebraic functions have the same rules that you</a:t>
                          </a:r>
                          <a:r>
                            <a:rPr lang="en-US" sz="3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used with numbers in unit 1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23307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569920">
                    <a:tc gridSpan="4"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Evaluate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  <a:tabLst>
                              <a:tab pos="2176463" algn="l"/>
                            </a:tabLs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endParaRPr lang="en-US" sz="3200" b="0" dirty="0" smtClean="0">
                            <a:latin typeface="Arial" panose="020B0604020202020204" pitchFamily="34" charset="0"/>
                          </a:endParaRP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  <a:tabLst>
                              <a:tab pos="2176463" algn="l"/>
                            </a:tabLs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661248"/>
                  </p:ext>
                </p:extLst>
              </p:nvPr>
            </p:nvGraphicFramePr>
            <p:xfrm>
              <a:off x="323528" y="1346236"/>
              <a:ext cx="8496944" cy="5116553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1908212"/>
                    <a:gridCol w="3168352"/>
                    <a:gridCol w="1296144"/>
                  </a:tblGrid>
                  <a:tr h="633159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308706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the rules of indices to simplify algebraic</a:t>
                          </a:r>
                          <a:r>
                            <a:rPr lang="en-US" sz="3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expressions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Algebraic functions have the same rules that you</a:t>
                          </a:r>
                          <a:r>
                            <a:rPr lang="en-US" sz="3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used with numbers in unit 1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23307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51381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" t="-211439" r="-502" b="-118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42208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05905" y="1268760"/>
            <a:ext cx="5130191" cy="3503148"/>
            <a:chOff x="3483872" y="1089031"/>
            <a:chExt cx="5264592" cy="35031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491880" y="1089031"/>
              <a:ext cx="5256584" cy="3503148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63889" y="1666250"/>
                  <a:ext cx="5095139" cy="2833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4972050" algn="r"/>
                    </a:tabLst>
                  </a:pPr>
                  <a:r>
                    <a:rPr lang="en-US" sz="2400" dirty="0" smtClean="0"/>
                    <a:t>Expand </a:t>
                  </a:r>
                  <a:r>
                    <a:rPr lang="en-US" sz="2400" dirty="0"/>
                    <a:t>and simplify </a:t>
                  </a:r>
                  <a:r>
                    <a:rPr lang="en-US" sz="2400" dirty="0" smtClean="0"/>
                    <a:t/>
                  </a:r>
                  <a:br>
                    <a:rPr lang="en-US" sz="2400" dirty="0" smtClean="0"/>
                  </a:br>
                  <a:r>
                    <a:rPr lang="en-US" sz="2400" dirty="0" smtClean="0"/>
                    <a:t>(</a:t>
                  </a:r>
                  <a:r>
                    <a:rPr lang="en-US" sz="2400" i="1" dirty="0"/>
                    <a:t>p</a:t>
                  </a:r>
                  <a:r>
                    <a:rPr lang="en-US" sz="2400" dirty="0"/>
                    <a:t> + </a:t>
                  </a:r>
                  <a:r>
                    <a:rPr lang="en-US" sz="2400" i="1" dirty="0"/>
                    <a:t>9</a:t>
                  </a:r>
                  <a:r>
                    <a:rPr lang="en-US" sz="2400" dirty="0"/>
                    <a:t>)(</a:t>
                  </a:r>
                  <a:r>
                    <a:rPr lang="en-US" sz="2400" i="1" dirty="0"/>
                    <a:t>p</a:t>
                  </a:r>
                  <a:r>
                    <a:rPr lang="en-US" sz="2400" dirty="0"/>
                    <a:t> - 4</a:t>
                  </a:r>
                  <a:r>
                    <a:rPr lang="en-US" sz="2400" dirty="0" smtClean="0"/>
                    <a:t>)	</a:t>
                  </a:r>
                  <a:r>
                    <a:rPr lang="en-US" sz="2400" b="1" dirty="0" smtClean="0"/>
                    <a:t>(</a:t>
                  </a:r>
                  <a:r>
                    <a:rPr lang="en-US" sz="2400" b="1" dirty="0"/>
                    <a:t>2 marks</a:t>
                  </a:r>
                  <a:r>
                    <a:rPr lang="en-US" sz="2400" b="1" dirty="0" smtClean="0"/>
                    <a:t>)</a:t>
                  </a:r>
                  <a:br>
                    <a:rPr lang="en-US" sz="2400" b="1" dirty="0" smtClean="0"/>
                  </a:br>
                  <a:endParaRPr lang="en-US" sz="1000" b="1" dirty="0"/>
                </a:p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4972050" algn="r"/>
                    </a:tabLst>
                  </a:pPr>
                  <a:r>
                    <a:rPr lang="en-US" sz="2400" dirty="0" smtClean="0"/>
                    <a:t>Solve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= </a:t>
                  </a:r>
                  <a:r>
                    <a:rPr lang="en-US" sz="2400" dirty="0"/>
                    <a:t>4</a:t>
                  </a:r>
                  <a:r>
                    <a:rPr lang="en-US" sz="2400" i="1" dirty="0"/>
                    <a:t>w</a:t>
                  </a:r>
                  <a:r>
                    <a:rPr lang="en-US" sz="2400" dirty="0"/>
                    <a:t> + </a:t>
                  </a:r>
                  <a:r>
                    <a:rPr lang="en-US" sz="2400" dirty="0" smtClean="0"/>
                    <a:t>2	</a:t>
                  </a:r>
                  <a:r>
                    <a:rPr lang="en-US" sz="2400" b="1" dirty="0" smtClean="0"/>
                    <a:t>(3 </a:t>
                  </a:r>
                  <a:r>
                    <a:rPr lang="en-US" sz="2400" b="1" dirty="0"/>
                    <a:t>marks</a:t>
                  </a:r>
                  <a:r>
                    <a:rPr lang="en-US" sz="2400" b="1" dirty="0" smtClean="0"/>
                    <a:t>)</a:t>
                  </a:r>
                  <a:br>
                    <a:rPr lang="en-US" sz="2400" b="1" dirty="0" smtClean="0"/>
                  </a:br>
                  <a:endParaRPr lang="en-US" sz="600" b="1" dirty="0"/>
                </a:p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4972050" algn="r"/>
                    </a:tabLst>
                  </a:pPr>
                  <a:r>
                    <a:rPr lang="en-US" sz="2400" dirty="0" smtClean="0"/>
                    <a:t>Factorise </a:t>
                  </a:r>
                  <a:r>
                    <a:rPr lang="en-US" sz="2400" i="1" dirty="0"/>
                    <a:t>x</a:t>
                  </a:r>
                  <a:r>
                    <a:rPr lang="en-US" sz="2400" baseline="30000" dirty="0"/>
                    <a:t>2</a:t>
                  </a:r>
                  <a:r>
                    <a:rPr lang="en-US" sz="2400" dirty="0"/>
                    <a:t> </a:t>
                  </a:r>
                  <a:r>
                    <a:rPr lang="en-US" sz="2400" dirty="0" smtClean="0"/>
                    <a:t>– 9	</a:t>
                  </a:r>
                  <a:r>
                    <a:rPr lang="en-US" sz="2400" b="1" dirty="0" smtClean="0"/>
                    <a:t>(1 </a:t>
                  </a:r>
                  <a:r>
                    <a:rPr lang="en-US" sz="2400" b="1" dirty="0"/>
                    <a:t>mark)</a:t>
                  </a:r>
                </a:p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4972050" algn="r"/>
                    </a:tabLst>
                  </a:pPr>
                  <a:r>
                    <a:rPr lang="en-US" sz="2400" dirty="0" smtClean="0"/>
                    <a:t>Simplify </a:t>
                  </a:r>
                  <a:r>
                    <a:rPr lang="en-US" sz="2400" dirty="0"/>
                    <a:t>(</a:t>
                  </a:r>
                  <a:r>
                    <a:rPr lang="en-US" sz="2400" dirty="0" smtClean="0"/>
                    <a:t>9</a:t>
                  </a:r>
                  <a:r>
                    <a:rPr lang="en-US" sz="2400" i="1" dirty="0" smtClean="0"/>
                    <a:t>x</a:t>
                  </a:r>
                  <a:r>
                    <a:rPr lang="en-US" sz="2400" baseline="30000" dirty="0" smtClean="0"/>
                    <a:t>8</a:t>
                  </a:r>
                  <a:r>
                    <a:rPr lang="en-US" sz="2400" i="1" dirty="0" smtClean="0"/>
                    <a:t>y</a:t>
                  </a:r>
                  <a:r>
                    <a:rPr lang="en-US" sz="2400" baseline="30000" dirty="0" smtClean="0"/>
                    <a:t>3</a:t>
                  </a:r>
                  <a:r>
                    <a:rPr lang="en-US" sz="2400" dirty="0" smtClean="0"/>
                    <a:t>)</a:t>
                  </a:r>
                  <a:r>
                    <a:rPr lang="en-US" sz="2400" baseline="30000" dirty="0" smtClean="0"/>
                    <a:t>½</a:t>
                  </a:r>
                  <a:r>
                    <a:rPr lang="en-US" sz="2400" dirty="0" smtClean="0"/>
                    <a:t>	</a:t>
                  </a:r>
                  <a:r>
                    <a:rPr lang="en-US" sz="2400" b="1" dirty="0" smtClean="0"/>
                    <a:t>(</a:t>
                  </a:r>
                  <a:r>
                    <a:rPr lang="en-US" sz="2400" b="1" dirty="0"/>
                    <a:t>2 </a:t>
                  </a:r>
                  <a:r>
                    <a:rPr lang="en-US" sz="2400" b="1" dirty="0" smtClean="0"/>
                    <a:t>marks)</a:t>
                  </a:r>
                </a:p>
                <a:p>
                  <a:pPr algn="r">
                    <a:spcAft>
                      <a:spcPts val="0"/>
                    </a:spcAft>
                    <a:buClr>
                      <a:srgbClr val="C00000"/>
                    </a:buClr>
                    <a:tabLst>
                      <a:tab pos="4972050" algn="r"/>
                    </a:tabLst>
                  </a:pPr>
                  <a:r>
                    <a:rPr lang="en-US" sz="2400" i="1" dirty="0" smtClean="0"/>
                    <a:t>June </a:t>
                  </a:r>
                  <a:r>
                    <a:rPr lang="en-US" sz="2400" i="1" dirty="0"/>
                    <a:t>2012, Q14, </a:t>
                  </a:r>
                  <a:r>
                    <a:rPr lang="en-US" sz="2400" i="1" dirty="0" smtClean="0"/>
                    <a:t>1MA0/1H</a:t>
                  </a:r>
                  <a:endParaRPr lang="en-US" sz="2400" b="1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9" y="1666250"/>
                  <a:ext cx="5095139" cy="283359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20" t="-1505" r="-1843" b="-30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37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>
            <a:off x="251520" y="5232682"/>
            <a:ext cx="520453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solution to part 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substituting back into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equation.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71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63692" y="1268760"/>
            <a:ext cx="8526985" cy="4523812"/>
            <a:chOff x="3483872" y="1089031"/>
            <a:chExt cx="5264592" cy="4523812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491880" y="1117114"/>
              <a:ext cx="5256584" cy="4436413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63889" y="1666250"/>
                  <a:ext cx="5095139" cy="39465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0"/>
                    </a:spcAft>
                    <a:buClr>
                      <a:srgbClr val="C00000"/>
                    </a:buClr>
                  </a:pPr>
                  <a:r>
                    <a:rPr lang="en-US" sz="2100" dirty="0" smtClean="0"/>
                    <a:t>You can change temperatures from °F to °C by using the formula </a:t>
                  </a:r>
                  <a:br>
                    <a:rPr lang="en-US" sz="2100" dirty="0" smtClean="0"/>
                  </a:br>
                  <a:r>
                    <a:rPr lang="en-US" sz="2100" dirty="0" smtClean="0"/>
                    <a:t>	</a:t>
                  </a:r>
                  <a:r>
                    <a:rPr lang="en-US" sz="2100" b="1" i="1" dirty="0" smtClean="0"/>
                    <a:t>C</a:t>
                  </a:r>
                  <a:r>
                    <a:rPr lang="en-US" sz="2100" b="1" dirty="0" smtClean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𝟑𝟐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a14:m>
                  <a:endParaRPr lang="en-US" sz="2100" b="1" dirty="0"/>
                </a:p>
                <a:p>
                  <a:pPr>
                    <a:spcAft>
                      <a:spcPts val="0"/>
                    </a:spcAft>
                    <a:buClr>
                      <a:srgbClr val="C00000"/>
                    </a:buClr>
                  </a:pPr>
                  <a:r>
                    <a:rPr lang="en-US" sz="2100" b="1" i="1" dirty="0" smtClean="0"/>
                    <a:t>F</a:t>
                  </a:r>
                  <a:r>
                    <a:rPr lang="en-US" sz="2100" dirty="0" smtClean="0"/>
                    <a:t> </a:t>
                  </a:r>
                  <a:r>
                    <a:rPr lang="en-US" sz="2100" dirty="0"/>
                    <a:t>is the temperature in °F</a:t>
                  </a:r>
                  <a:r>
                    <a:rPr lang="en-US" sz="2100" dirty="0" smtClean="0"/>
                    <a:t>.</a:t>
                  </a:r>
                  <a:endParaRPr lang="en-US" sz="2100" dirty="0"/>
                </a:p>
                <a:p>
                  <a:pPr>
                    <a:spcAft>
                      <a:spcPts val="0"/>
                    </a:spcAft>
                    <a:buClr>
                      <a:srgbClr val="C00000"/>
                    </a:buClr>
                  </a:pPr>
                  <a:r>
                    <a:rPr lang="en-US" sz="2100" b="1" i="1" dirty="0"/>
                    <a:t>C</a:t>
                  </a:r>
                  <a:r>
                    <a:rPr lang="en-US" sz="2100" dirty="0"/>
                    <a:t> is the temperature in °C.</a:t>
                  </a:r>
                </a:p>
                <a:p>
                  <a:pPr>
                    <a:spcAft>
                      <a:spcPts val="0"/>
                    </a:spcAft>
                    <a:buClr>
                      <a:srgbClr val="C00000"/>
                    </a:buClr>
                  </a:pPr>
                  <a:r>
                    <a:rPr lang="en-US" sz="2100" dirty="0"/>
                    <a:t>The minimum temperature in an elderly person's home should </a:t>
                  </a:r>
                  <a:r>
                    <a:rPr lang="en-US" sz="2100" dirty="0" smtClean="0"/>
                    <a:t>be 20°C</a:t>
                  </a:r>
                  <a:r>
                    <a:rPr lang="en-US" sz="2100" dirty="0"/>
                    <a:t>. </a:t>
                  </a:r>
                  <a:r>
                    <a:rPr lang="en-US" sz="2100" dirty="0" err="1"/>
                    <a:t>Mrs</a:t>
                  </a:r>
                  <a:r>
                    <a:rPr lang="en-US" sz="2100" dirty="0"/>
                    <a:t> Smith is an elderly </a:t>
                  </a:r>
                  <a:r>
                    <a:rPr lang="en-US" sz="2100" dirty="0" smtClean="0"/>
                    <a:t>person.</a:t>
                  </a:r>
                </a:p>
                <a:p>
                  <a:pPr>
                    <a:spcAft>
                      <a:spcPts val="0"/>
                    </a:spcAft>
                    <a:buClr>
                      <a:srgbClr val="C00000"/>
                    </a:buClr>
                  </a:pPr>
                  <a:r>
                    <a:rPr lang="en-US" sz="2100" dirty="0" smtClean="0"/>
                    <a:t>The temperature in </a:t>
                  </a:r>
                  <a:r>
                    <a:rPr lang="en-US" sz="2100" dirty="0" err="1" smtClean="0"/>
                    <a:t>Mrs</a:t>
                  </a:r>
                  <a:r>
                    <a:rPr lang="en-US" sz="2100" dirty="0" smtClean="0"/>
                    <a:t> Smith’s home is 77 °F. </a:t>
                  </a:r>
                </a:p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8058150" algn="r"/>
                    </a:tabLst>
                  </a:pPr>
                  <a:r>
                    <a:rPr lang="en-US" sz="2100" dirty="0" smtClean="0"/>
                    <a:t>a </a:t>
                  </a:r>
                  <a:r>
                    <a:rPr lang="en-US" sz="2100" dirty="0"/>
                    <a:t>Decide whether or not the temperature in </a:t>
                  </a:r>
                  <a:r>
                    <a:rPr lang="en-US" sz="2100" dirty="0" err="1"/>
                    <a:t>Mrs</a:t>
                  </a:r>
                  <a:r>
                    <a:rPr lang="en-US" sz="2100" dirty="0"/>
                    <a:t> </a:t>
                  </a:r>
                  <a:r>
                    <a:rPr lang="en-US" sz="2100" dirty="0" smtClean="0"/>
                    <a:t>Smith’s home </a:t>
                  </a:r>
                  <a:r>
                    <a:rPr lang="en-US" sz="2100" dirty="0"/>
                    <a:t>is lower than the minimum temperature should be. </a:t>
                  </a:r>
                  <a:r>
                    <a:rPr lang="en-US" sz="2100" dirty="0" smtClean="0"/>
                    <a:t>	</a:t>
                  </a:r>
                  <a:r>
                    <a:rPr lang="en-US" sz="2100" b="1" dirty="0" smtClean="0"/>
                    <a:t>(</a:t>
                  </a:r>
                  <a:r>
                    <a:rPr lang="en-US" sz="2100" b="1" dirty="0"/>
                    <a:t>3 marks</a:t>
                  </a:r>
                  <a:r>
                    <a:rPr lang="en-US" sz="2100" b="1" dirty="0" smtClean="0"/>
                    <a:t>)</a:t>
                  </a:r>
                  <a:endParaRPr lang="en-US" sz="2100" dirty="0"/>
                </a:p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8058150" algn="r"/>
                    </a:tabLst>
                  </a:pPr>
                  <a:r>
                    <a:rPr lang="en-US" sz="2100" dirty="0" smtClean="0"/>
                    <a:t>Make </a:t>
                  </a:r>
                  <a:r>
                    <a:rPr lang="en-US" sz="2100" b="1" i="1" dirty="0"/>
                    <a:t>F</a:t>
                  </a:r>
                  <a:r>
                    <a:rPr lang="en-US" sz="2100" dirty="0"/>
                    <a:t> the subject of the formula </a:t>
                  </a:r>
                  <a:r>
                    <a:rPr lang="en-US" sz="2100" b="1" i="1" dirty="0"/>
                    <a:t>C</a:t>
                  </a:r>
                  <a:r>
                    <a:rPr lang="en-US" sz="2100" b="1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1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1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  <m:r>
                            <a:rPr lang="en-US" sz="21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sz="21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𝟑𝟐</m:t>
                          </m:r>
                          <m:r>
                            <a:rPr lang="en-US" sz="21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2100" dirty="0"/>
                    <a:t> </a:t>
                  </a:r>
                  <a:r>
                    <a:rPr lang="en-US" sz="2100" dirty="0" smtClean="0"/>
                    <a:t>	</a:t>
                  </a:r>
                  <a:r>
                    <a:rPr lang="en-US" sz="2100" b="1" dirty="0" smtClean="0"/>
                    <a:t>(</a:t>
                  </a:r>
                  <a:r>
                    <a:rPr lang="en-US" sz="2100" b="1" dirty="0"/>
                    <a:t>3 marks)</a:t>
                  </a:r>
                </a:p>
                <a:p>
                  <a:pPr algn="r">
                    <a:spcAft>
                      <a:spcPts val="0"/>
                    </a:spcAft>
                    <a:buClr>
                      <a:srgbClr val="C00000"/>
                    </a:buClr>
                  </a:pPr>
                  <a:r>
                    <a:rPr lang="en-US" sz="2100" i="1" dirty="0"/>
                    <a:t>June 2014, Q12, 1MA0/1H</a:t>
                  </a:r>
                  <a:endParaRPr lang="en-US" sz="2100" b="1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9" y="1666250"/>
                  <a:ext cx="5095139" cy="39465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87" t="-927" r="-961" b="-20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02777"/>
            <a:ext cx="570039" cy="5700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>
            <a:off x="251519" y="5805264"/>
            <a:ext cx="8526187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show calculations to support your decision in part 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7635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4491967"/>
            <a:ext cx="521209" cy="521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18" y="1268760"/>
                <a:ext cx="5256586" cy="5029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857250" algn="l"/>
                    <a:tab pos="3200400" algn="l"/>
                  </a:tabLst>
                </a:pPr>
                <a:r>
                  <a:rPr lang="en-US" sz="2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Communication</a:t>
                </a:r>
                <a:endPara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Explain 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why 2</a:t>
                </a:r>
                <a:r>
                  <a:rPr lang="en-US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+1 is an odd number for any integer </a:t>
                </a:r>
                <a:r>
                  <a:rPr lang="en-US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Show 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the product of two odd numbers is always odd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857250" algn="l"/>
                    <a:tab pos="3200400" algn="l"/>
                  </a:tabLst>
                </a:pPr>
                <a:r>
                  <a:rPr lang="en-US" sz="2600" dirty="0"/>
                  <a:t>Factorise completely </a:t>
                </a:r>
                <a:endParaRPr lang="en-US" sz="2600" dirty="0" smtClean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914650" algn="l"/>
                  </a:tabLst>
                </a:pP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- </a:t>
                </a:r>
                <a:r>
                  <a:rPr lang="en-US" sz="2600" dirty="0" smtClean="0"/>
                  <a:t>12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+ </a:t>
                </a:r>
                <a:r>
                  <a:rPr lang="en-US" sz="2600" dirty="0" smtClean="0"/>
                  <a:t>32	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914650" algn="l"/>
                  </a:tabLst>
                </a:pP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- 12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+ </a:t>
                </a:r>
                <a:r>
                  <a:rPr lang="en-US" sz="2600" dirty="0" smtClean="0"/>
                  <a:t>36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857250" algn="l"/>
                    <a:tab pos="2914650" algn="l"/>
                  </a:tabLst>
                </a:pP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 -2	</a:t>
                </a:r>
                <a:r>
                  <a:rPr lang="en-US" sz="26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6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6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600" i="1" baseline="30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49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1268760"/>
                <a:ext cx="5256586" cy="5029262"/>
              </a:xfrm>
              <a:prstGeom prst="rect">
                <a:avLst/>
              </a:prstGeom>
              <a:blipFill rotWithShape="0">
                <a:blip r:embed="rId5"/>
                <a:stretch>
                  <a:fillRect l="-1738" t="-1091" r="-3129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 flipH="1">
            <a:off x="223753" y="3729226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Q12b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How could you write the product of two different odd numbers, algebraically?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04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1268760"/>
            <a:ext cx="521209" cy="521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18" y="1268760"/>
                <a:ext cx="5256586" cy="4293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1" indent="-514350"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32004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Solve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3(2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-1) - 4(3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-2) = 10</a:t>
                </a:r>
              </a:p>
              <a:p>
                <a:pPr marL="914400" lvl="1" indent="-40005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32004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+ 4)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-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0005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8003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00" dirty="0" smtClean="0"/>
                  <a:t> = 1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+7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1 −2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857250" algn="l"/>
                    <a:tab pos="2800350" algn="l"/>
                  </a:tabLst>
                </a:pPr>
                <a:r>
                  <a:rPr lang="en-US" sz="2200" b="1" dirty="0">
                    <a:solidFill>
                      <a:srgbClr val="FF0000"/>
                    </a:solidFill>
                  </a:rPr>
                  <a:t>Communication </a:t>
                </a:r>
                <a:r>
                  <a:rPr lang="en-US" sz="2200" dirty="0"/>
                  <a:t>Show that the difference between consecutive square numbers is always an odd number.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857250" algn="l"/>
                    <a:tab pos="2800350" algn="l"/>
                  </a:tabLst>
                </a:pPr>
                <a:r>
                  <a:rPr lang="en-US" sz="2200" dirty="0" smtClean="0"/>
                  <a:t>Find </a:t>
                </a:r>
                <a:r>
                  <a:rPr lang="en-US" sz="2200" dirty="0"/>
                  <a:t>the </a:t>
                </a:r>
                <a:r>
                  <a:rPr lang="en-US" sz="2200" i="1" dirty="0" smtClean="0"/>
                  <a:t>n</a:t>
                </a:r>
                <a:r>
                  <a:rPr lang="en-US" sz="2200" dirty="0" smtClean="0"/>
                  <a:t>th </a:t>
                </a:r>
                <a:r>
                  <a:rPr lang="en-US" sz="2200" dirty="0"/>
                  <a:t>term of each </a:t>
                </a:r>
                <a:r>
                  <a:rPr lang="en-US" sz="2200" dirty="0" smtClean="0"/>
                  <a:t>sequence,</a:t>
                </a:r>
              </a:p>
              <a:p>
                <a:pPr marL="97155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800350" algn="l"/>
                  </a:tabLst>
                </a:pPr>
                <a:r>
                  <a:rPr lang="en-US" sz="2200" dirty="0" smtClean="0"/>
                  <a:t>1</a:t>
                </a:r>
                <a:r>
                  <a:rPr lang="en-US" sz="2200" dirty="0"/>
                  <a:t>, -5, -15, -29, -47, ... </a:t>
                </a:r>
                <a:endParaRPr lang="en-US" sz="2200" dirty="0" smtClean="0"/>
              </a:p>
              <a:p>
                <a:pPr marL="97155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800350" algn="l"/>
                  </a:tabLst>
                </a:pPr>
                <a:r>
                  <a:rPr lang="en-US" sz="2200" dirty="0" smtClean="0"/>
                  <a:t>0</a:t>
                </a:r>
                <a:r>
                  <a:rPr lang="en-US" sz="2200" dirty="0"/>
                  <a:t>, -1, -4, -9, -16</a:t>
                </a:r>
                <a:r>
                  <a:rPr lang="en-US" sz="2200" dirty="0" smtClean="0"/>
                  <a:t>, ...</a:t>
                </a:r>
                <a:endParaRPr lang="en-US" sz="2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1268760"/>
                <a:ext cx="5256586" cy="4293483"/>
              </a:xfrm>
              <a:prstGeom prst="rect">
                <a:avLst/>
              </a:prstGeom>
              <a:blipFill rotWithShape="0">
                <a:blip r:embed="rId5"/>
                <a:stretch>
                  <a:fillRect l="-1275" t="-852" r="-232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 flipH="1">
            <a:off x="264466" y="5722808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Q16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second differences are negative so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15" y="4548094"/>
            <a:ext cx="548640" cy="5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0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Knowledge Check</a:t>
            </a:r>
            <a:endParaRPr lang="en-GB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0649936"/>
                  </p:ext>
                </p:extLst>
              </p:nvPr>
            </p:nvGraphicFramePr>
            <p:xfrm>
              <a:off x="251518" y="1268761"/>
              <a:ext cx="8568952" cy="5402545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8568952"/>
                  </a:tblGrid>
                  <a:tr h="47570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Knowledge Check</a:t>
                          </a:r>
                          <a:endParaRPr lang="en-US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475707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</a:t>
                          </a:r>
                          <a:r>
                            <a:rPr lang="en-US" sz="2200" b="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i="1" baseline="30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2200" b="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i="1" baseline="30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m+n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÷ </a:t>
                          </a:r>
                          <a:r>
                            <a:rPr lang="en-US" sz="2200" b="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i="1" baseline="30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m-n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(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2200" b="0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2200" b="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i="1" baseline="30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mn</a:t>
                          </a:r>
                          <a:r>
                            <a:rPr lang="en-US" sz="2200" b="0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="0" i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</a:t>
                          </a:r>
                          <a:br>
                            <a:rPr lang="en-US" sz="2200" b="0" i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 </a:t>
                          </a:r>
                          <a:r>
                            <a:rPr lang="en-US" sz="2200" b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x-</a:t>
                          </a:r>
                          <a:r>
                            <a:rPr lang="en-US" sz="2200" b="0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1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1" baseline="3000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1/n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g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oMath>
                          </a14:m>
                          <a:endParaRPr lang="en-US" sz="2200" b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indent="-457200">
                            <a:buFont typeface="Webdings" panose="05030102010509060703" pitchFamily="18" charset="2"/>
                            <a:buChar char=""/>
                          </a:pP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When the two sides of a relation such as 2(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+ 5) = 2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+ 10 are equal for all values of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it is called an </a:t>
                          </a:r>
                          <a:r>
                            <a:rPr lang="en-US" sz="22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identity 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 </a:t>
                          </a:r>
                          <a:b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 write 2(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+ 5) = 2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+ 10</a:t>
                          </a:r>
                          <a:r>
                            <a:rPr lang="en-US" sz="2200" b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using the '=’ symbol</a:t>
                          </a:r>
                        </a:p>
                        <a:p>
                          <a:pPr marL="457200" indent="-457200">
                            <a:buFont typeface="Webdings" panose="05030102010509060703" pitchFamily="18" charset="2"/>
                            <a:buChar char=""/>
                          </a:pP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 </a:t>
                          </a:r>
                          <a:r>
                            <a:rPr lang="en-US" sz="22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such as 2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6, is only true for certain </a:t>
                          </a:r>
                          <a:b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 of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(in this case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3)</a:t>
                          </a:r>
                        </a:p>
                        <a:p>
                          <a:pPr marL="457200" indent="-457200">
                            <a:buFont typeface="Webdings" panose="05030102010509060703" pitchFamily="18" charset="2"/>
                            <a:buChar char=""/>
                          </a:pP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expand a bracket, multiply each term inside </a:t>
                          </a:r>
                          <a:b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brackets by the</a:t>
                          </a:r>
                          <a:r>
                            <a:rPr lang="en-US" sz="2200" b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term outside the brackets. </a:t>
                          </a:r>
                          <a:b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en-US" sz="22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= </a:t>
                          </a:r>
                          <a:r>
                            <a:rPr lang="en-US" sz="2200" b="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xy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en-US" sz="2200" b="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xz</a:t>
                          </a:r>
                          <a:endParaRPr lang="en-US" sz="22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indent="-457200">
                            <a:buFont typeface="Webdings" panose="05030102010509060703" pitchFamily="18" charset="2"/>
                            <a:buChar char=""/>
                          </a:pP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Unless a question asks for a decimal answer, give </a:t>
                          </a:r>
                          <a:b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non-integer solutions</a:t>
                          </a:r>
                          <a:r>
                            <a:rPr lang="en-US" sz="2200" b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an equation as exact fractions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solve an equation involving fractions, multiply each </a:t>
                          </a:r>
                          <a:b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term on both</a:t>
                          </a:r>
                          <a:r>
                            <a:rPr lang="en-US" sz="2200" b="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sides by the LCM of the denominator.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0649936"/>
                  </p:ext>
                </p:extLst>
              </p:nvPr>
            </p:nvGraphicFramePr>
            <p:xfrm>
              <a:off x="251518" y="1268761"/>
              <a:ext cx="8568952" cy="5402545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8568952"/>
                  </a:tblGrid>
                  <a:tr h="47570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Knowledge Check</a:t>
                          </a:r>
                          <a:endParaRPr lang="en-US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4926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3" t="-10260" r="-498" b="-24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7507290" y="1844824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2.1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369242" y="2132856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07292" y="2998693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69244" y="3286725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10248" y="3718773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2.2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72200" y="4006805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7292" y="4437112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2.2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369244" y="4725144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07292" y="5157192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2.3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69244" y="5445224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07292" y="5949280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2.3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369244" y="6237312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829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Knowledge Check</a:t>
            </a:r>
            <a:endParaRPr lang="en-GB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915257"/>
                  </p:ext>
                </p:extLst>
              </p:nvPr>
            </p:nvGraphicFramePr>
            <p:xfrm>
              <a:off x="251518" y="1268761"/>
              <a:ext cx="8568952" cy="5295357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8568952"/>
                  </a:tblGrid>
                  <a:tr h="475707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Knowledge Check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475707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 </a:t>
                          </a:r>
                          <a:r>
                            <a:rPr lang="en-US" sz="25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expression 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contains letter and number terms </a:t>
                          </a:r>
                          <a:b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but no equals sign,</a:t>
                          </a:r>
                          <a:r>
                            <a:rPr lang="en-US" sz="2500" b="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e.g. 2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2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+ 3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0" i="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2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- 7.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 </a:t>
                          </a:r>
                          <a:r>
                            <a:rPr lang="en-US" sz="25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has an equals sign, terms in one letter and numbers, e.g. 2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- 4 = 9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+ 1</a:t>
                          </a:r>
                          <a:b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You can solve it to find the value of the letter.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 </a:t>
                          </a:r>
                          <a:r>
                            <a:rPr lang="en-US" sz="25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identity 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has an equals sign and is true for all </a:t>
                          </a:r>
                          <a:b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 of the letters, e.g.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2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= 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0" i="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en-US" sz="2500" b="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xy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  <a:r>
                            <a:rPr lang="en-US" sz="25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formula 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has an equals sign and letters to represent different quantities, e.g. 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l-GR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500" b="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2500" b="0" i="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br>
                            <a:rPr lang="en-US" sz="2500" b="0" i="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letters are variables as their values can vary. 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ebdings" panose="05030102010509060703" pitchFamily="18" charset="2"/>
                            <a:buChar char=""/>
                            <a:tabLst/>
                            <a:defRPr/>
                          </a:pP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</a:t>
                          </a:r>
                          <a:r>
                            <a:rPr lang="en-US" sz="2500" b="1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subject 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 a formula is the letter on </a:t>
                          </a:r>
                          <a:b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its own, on one side of the</a:t>
                          </a:r>
                          <a:r>
                            <a:rPr lang="en-US" sz="2500" b="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5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equals sign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915257"/>
                  </p:ext>
                </p:extLst>
              </p:nvPr>
            </p:nvGraphicFramePr>
            <p:xfrm>
              <a:off x="251518" y="1268761"/>
              <a:ext cx="8568952" cy="5295357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8568952"/>
                  </a:tblGrid>
                  <a:tr h="475707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Knowledge Check</a:t>
                          </a:r>
                          <a:endParaRPr lang="en-US" sz="25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4819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3" t="-10746" r="-498" b="-29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7507290" y="1844824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2.4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69242" y="2132856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07292" y="2852936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69244" y="3140968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10248" y="3862789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72200" y="4150821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07292" y="5085184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2.4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69244" y="5373216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07293" y="5951021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2.4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868144" y="6237312"/>
            <a:ext cx="1653228" cy="174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830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Knowledge Check</a:t>
            </a:r>
            <a:endParaRPr lang="en-GB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42967"/>
              </p:ext>
            </p:extLst>
          </p:nvPr>
        </p:nvGraphicFramePr>
        <p:xfrm>
          <a:off x="251518" y="1194933"/>
          <a:ext cx="8568952" cy="54744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Knowledge Check</a:t>
                      </a:r>
                      <a:endParaRPr lang="en-US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570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an </a:t>
                      </a:r>
                      <a:r>
                        <a:rPr lang="en-US" sz="23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arithmetic sequence 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terms increase (or </a:t>
                      </a:r>
                      <a:b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decrease) by a fixed</a:t>
                      </a:r>
                      <a:r>
                        <a:rPr lang="en-US" sz="23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called the </a:t>
                      </a:r>
                      <a:r>
                        <a:rPr lang="en-US" sz="23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</a:t>
                      </a:r>
                      <a:br>
                        <a:rPr lang="en-US" sz="23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an arithmetic sequence with common difference 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input into this function machine, the output sequence </a:t>
                      </a:r>
                      <a:b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 common difference</a:t>
                      </a:r>
                      <a:r>
                        <a:rPr lang="en-US" sz="23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Fibonacci-like sequence the next number is </a:t>
                      </a:r>
                      <a:b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found by adding the</a:t>
                      </a:r>
                      <a:r>
                        <a:rPr lang="en-US" sz="23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previous two numbers together.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</a:t>
                      </a:r>
                      <a:r>
                        <a:rPr lang="en-US" sz="23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geometric sequence 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terms increase (or </a:t>
                      </a:r>
                      <a:b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decrease) by a</a:t>
                      </a:r>
                      <a:r>
                        <a:rPr lang="en-US" sz="23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 multiplier. The 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 term is </a:t>
                      </a:r>
                      <a:r>
                        <a:rPr lang="en-US" sz="23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sz="2300" b="0" i="0" baseline="30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300" b="0" i="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3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quadratic sequence 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 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30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no higher power of 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its 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 term.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second differences of a quadratic sequence, </a:t>
                      </a:r>
                      <a:b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300" b="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30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3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</a:t>
                      </a:r>
                      <a:r>
                        <a:rPr lang="en-US" sz="23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 and equal to 2</a:t>
                      </a:r>
                      <a:r>
                        <a:rPr lang="en-US" sz="2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7290" y="1844824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2.5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69242" y="2132856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07292" y="2854677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2.5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69244" y="3142709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0248" y="3790781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72200" y="4078813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07292" y="4510861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2.6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369244" y="4798893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07292" y="5230941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2.6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369244" y="5518973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7292" y="5951021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2.6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69244" y="6239053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60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Knowledge Check</a:t>
            </a:r>
            <a:endParaRPr lang="en-GB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47098"/>
              </p:ext>
            </p:extLst>
          </p:nvPr>
        </p:nvGraphicFramePr>
        <p:xfrm>
          <a:off x="251518" y="1194933"/>
          <a:ext cx="8568952" cy="53220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Knowledge Check</a:t>
                      </a:r>
                      <a:endParaRPr lang="en-US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570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 term of a quadratic sequence can be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worked out in three steps.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1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Work out the second differences.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2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Halve the second difference to get the 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40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term.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3 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Subtract the sequence 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40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You may need to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 a constant, or</a:t>
                      </a:r>
                      <a:r>
                        <a:rPr lang="en-US" sz="2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 the nth term of the remaining terms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expand double brackets, multiply each term in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bracket by each</a:t>
                      </a:r>
                      <a:r>
                        <a:rPr lang="en-US" sz="2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 </a:t>
                      </a:r>
                      <a:r>
                        <a:rPr lang="en-US" sz="24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the other bracket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square a single bracket, multiply it by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itself, then expand and</a:t>
                      </a:r>
                      <a:r>
                        <a:rPr lang="en-US" sz="2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simplify,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e.g. (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+l)</a:t>
                      </a:r>
                      <a:r>
                        <a:rPr lang="en-US" sz="240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(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l)(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+1) = 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+ 2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+ 1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"/>
                        <a:tabLst/>
                        <a:defRPr/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quadratic expression has a squared term </a:t>
                      </a:r>
                      <a:b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(and no higher power),</a:t>
                      </a:r>
                      <a:r>
                        <a:rPr lang="en-US" sz="2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e.g. 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+ 8</a:t>
                      </a:r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+ 10</a:t>
                      </a:r>
                      <a:endParaRPr lang="en-US" sz="2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7290" y="1844824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2.6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69242" y="2132856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07292" y="4006805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2.7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69244" y="4294837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0248" y="4725144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72200" y="5013176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07292" y="5807005"/>
            <a:ext cx="13131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Mastery </a:t>
            </a:r>
            <a:br>
              <a:rPr lang="en-US" dirty="0" smtClean="0"/>
            </a:br>
            <a:r>
              <a:rPr lang="en-US" dirty="0" smtClean="0"/>
              <a:t>Lesson 2.7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369244" y="6095037"/>
            <a:ext cx="115212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072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Knowledge Check</a:t>
            </a:r>
            <a:endParaRPr lang="en-GB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96098"/>
              </p:ext>
            </p:extLst>
          </p:nvPr>
        </p:nvGraphicFramePr>
        <p:xfrm>
          <a:off x="251518" y="1268760"/>
          <a:ext cx="8568952" cy="532859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9324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Knowledge Check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835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Choose A B or C to complete each statement about algebra.</a:t>
                      </a:r>
                    </a:p>
                    <a:p>
                      <a:pPr marL="0" marR="0" lvl="0" indent="0" algn="l" defTabSz="895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4514850" algn="l"/>
                          <a:tab pos="5600700" algn="l"/>
                        </a:tabLst>
                        <a:defRPr/>
                      </a:pP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this unit I did... </a:t>
                      </a:r>
                      <a:r>
                        <a:rPr lang="en-US" sz="2500" dirty="0" smtClean="0"/>
                        <a:t>	</a:t>
                      </a:r>
                      <a:r>
                        <a:rPr lang="en-US" sz="25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well </a:t>
                      </a:r>
                      <a:r>
                        <a:rPr lang="en-US" sz="2500" dirty="0" smtClean="0"/>
                        <a:t>	</a:t>
                      </a:r>
                      <a:r>
                        <a:rPr lang="en-US" sz="25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OK </a:t>
                      </a:r>
                      <a:r>
                        <a:rPr lang="en-US" sz="2500" dirty="0" smtClean="0"/>
                        <a:t>	</a:t>
                      </a:r>
                      <a:r>
                        <a:rPr lang="en-US" sz="25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very well</a:t>
                      </a:r>
                    </a:p>
                    <a:p>
                      <a:pPr marL="0" marR="0" lvl="0" indent="0" algn="l" defTabSz="895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4514850" algn="l"/>
                          <a:tab pos="5600700" algn="l"/>
                        </a:tabLst>
                        <a:defRPr/>
                      </a:pP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think algebra is... </a:t>
                      </a:r>
                      <a:r>
                        <a:rPr lang="en-US" sz="2500" dirty="0" smtClean="0"/>
                        <a:t>	</a:t>
                      </a:r>
                      <a:r>
                        <a:rPr lang="en-US" sz="25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easy </a:t>
                      </a:r>
                      <a:r>
                        <a:rPr lang="en-US" sz="2500" dirty="0" smtClean="0"/>
                        <a:t>	</a:t>
                      </a:r>
                      <a:r>
                        <a:rPr lang="en-US" sz="25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OK </a:t>
                      </a:r>
                      <a:r>
                        <a:rPr lang="en-US" sz="2500" dirty="0" smtClean="0"/>
                        <a:t>	</a:t>
                      </a:r>
                      <a:r>
                        <a:rPr lang="en-US" sz="25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hard</a:t>
                      </a:r>
                    </a:p>
                    <a:p>
                      <a:pPr marL="0" marR="0" lvl="0" indent="0" algn="l" defTabSz="895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4514850" algn="l"/>
                          <a:tab pos="5600700" algn="l"/>
                        </a:tabLst>
                        <a:defRPr/>
                      </a:pP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I think about doing a algebra, I feel </a:t>
                      </a:r>
                      <a:r>
                        <a:rPr lang="en-US" sz="2500" dirty="0" smtClean="0"/>
                        <a:t>	</a:t>
                      </a:r>
                    </a:p>
                    <a:p>
                      <a:pPr marL="0" marR="0" lvl="0" indent="0" algn="l" defTabSz="895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4514850" algn="l"/>
                          <a:tab pos="5600700" algn="l"/>
                        </a:tabLst>
                        <a:defRPr/>
                      </a:pPr>
                      <a:r>
                        <a:rPr lang="en-US" sz="2500" dirty="0" smtClean="0"/>
                        <a:t>	</a:t>
                      </a:r>
                      <a:r>
                        <a:rPr lang="en-US" sz="25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confident </a:t>
                      </a:r>
                      <a:r>
                        <a:rPr lang="en-US" sz="2500" dirty="0" smtClean="0"/>
                        <a:t>	</a:t>
                      </a:r>
                      <a:r>
                        <a:rPr lang="en-US" sz="25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OK </a:t>
                      </a:r>
                      <a:r>
                        <a:rPr lang="en-US" sz="2500" dirty="0" smtClean="0"/>
                        <a:t>	</a:t>
                      </a:r>
                      <a:r>
                        <a:rPr lang="en-US" sz="25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you answer mostly As and </a:t>
                      </a:r>
                      <a:r>
                        <a:rPr lang="en-US" sz="25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Are you surprised by how you feel about algebra? Why?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you answer mostly Cs? Find the three questions in this unit that you found the hardest.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someone to explain them to you. Then complete the statements above again.</a:t>
                      </a:r>
                      <a:endParaRPr lang="en-US" sz="25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9376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51518" y="2015837"/>
            <a:ext cx="525658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Clr>
                <a:srgbClr val="C00000"/>
              </a:buClr>
              <a:buFont typeface="+mj-lt"/>
              <a:buAutoNum type="arabicPeriod"/>
              <a:tabLst>
                <a:tab pos="3200400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Workout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next two terms of the Fibonacci sequence, 4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7, 11, 18,  29 ...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  <a:tabLst>
                <a:tab pos="3200400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whether each of these is an expression, a formula, an equation 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 identity. </a:t>
            </a:r>
          </a:p>
          <a:p>
            <a:pPr marL="971550" lvl="2" indent="-5143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4(3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6		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2" indent="-5143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4(3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(1 mark)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2" indent="-5143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4(3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2" indent="-5143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29200" algn="r"/>
              </a:tabLst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4(3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	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  <a:tabLst>
                <a:tab pos="320040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2" indent="-5143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4(5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- 2) = 32 	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(3 marks)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2" indent="-5143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+ 3 =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(3 marks)</a:t>
            </a:r>
            <a:endParaRPr lang="en-US" sz="2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19475"/>
              </p:ext>
            </p:extLst>
          </p:nvPr>
        </p:nvGraphicFramePr>
        <p:xfrm>
          <a:off x="251518" y="1196752"/>
          <a:ext cx="8568952" cy="7010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032450"/>
                <a:gridCol w="453650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 Test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6A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how you did oil your Student Progression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580112" y="1941256"/>
            <a:ext cx="3200036" cy="46560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985135"/>
            <a:ext cx="54864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299695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83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4932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6738" indent="-566738">
                  <a:buClr>
                    <a:srgbClr val="C00000"/>
                  </a:buClr>
                  <a:buFont typeface="+mj-lt"/>
                  <a:buAutoNum type="arabicPeriod"/>
                  <a:tabLst>
                    <a:tab pos="969963" algn="l"/>
                    <a:tab pos="2743200" algn="l"/>
                  </a:tabLst>
                </a:pPr>
                <a:r>
                  <a:rPr lang="en-US" sz="2800" dirty="0" smtClean="0"/>
                  <a:t>Write as a power of 2.</a:t>
                </a:r>
              </a:p>
              <a:p>
                <a:pPr marL="1023938" lvl="1" indent="-566738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800" dirty="0" smtClean="0"/>
                  <a:t>2</a:t>
                </a:r>
                <a:r>
                  <a:rPr lang="en-US" sz="2800" baseline="30000" dirty="0" smtClean="0"/>
                  <a:t>3</a:t>
                </a:r>
                <a:r>
                  <a:rPr lang="en-US" sz="2800" dirty="0" smtClean="0"/>
                  <a:t> x 2</a:t>
                </a:r>
                <a:r>
                  <a:rPr lang="en-US" sz="2800" baseline="30000" dirty="0" smtClean="0"/>
                  <a:t>4</a:t>
                </a:r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800" dirty="0" smtClean="0"/>
                  <a:t>  2</a:t>
                </a:r>
                <a:r>
                  <a:rPr lang="en-US" sz="2800" baseline="30000" dirty="0" smtClean="0"/>
                  <a:t>5</a:t>
                </a:r>
                <a:r>
                  <a:rPr lang="en-US" sz="2800" dirty="0" smtClean="0"/>
                  <a:t> ÷ 2</a:t>
                </a:r>
                <a:r>
                  <a:rPr lang="en-US" sz="2800" baseline="30000" dirty="0" smtClean="0"/>
                  <a:t>2</a:t>
                </a:r>
              </a:p>
              <a:p>
                <a:pPr marL="1023938" lvl="1" indent="-566738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6738" indent="-566738">
                  <a:buClr>
                    <a:srgbClr val="C00000"/>
                  </a:buClr>
                  <a:buFont typeface="+mj-lt"/>
                  <a:buAutoNum type="arabicPeriod"/>
                  <a:tabLst>
                    <a:tab pos="969963" algn="l"/>
                    <a:tab pos="2743200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as a power of a 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single number.</a:t>
                </a:r>
              </a:p>
              <a:p>
                <a:pPr marL="1023938" lvl="1" indent="-566738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103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	</a:t>
                </a:r>
              </a:p>
              <a:p>
                <a:pPr marL="1023938" lvl="1" indent="-566738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800" dirty="0" smtClean="0"/>
                  <a:t>(5</a:t>
                </a:r>
                <a:r>
                  <a:rPr lang="en-US" sz="2800" baseline="30000" dirty="0" smtClean="0"/>
                  <a:t>-2</a:t>
                </a:r>
                <a:r>
                  <a:rPr lang="en-US" sz="2800" dirty="0" smtClean="0"/>
                  <a:t>)</a:t>
                </a:r>
                <a:r>
                  <a:rPr lang="en-US" sz="2800" baseline="30000" dirty="0" smtClean="0"/>
                  <a:t>3</a:t>
                </a:r>
                <a:r>
                  <a:rPr lang="en-US" sz="2800" dirty="0" smtClean="0"/>
                  <a:t> x 5</a:t>
                </a:r>
                <a:r>
                  <a:rPr lang="en-US" sz="2800" baseline="30000" dirty="0" smtClean="0"/>
                  <a:t>9</a:t>
                </a:r>
              </a:p>
              <a:p>
                <a:pPr marL="1023938" lvl="1" indent="-566738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800" b="0" i="0" baseline="3000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d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566738" indent="-566738">
                  <a:buClr>
                    <a:srgbClr val="C00000"/>
                  </a:buClr>
                  <a:buFont typeface="+mj-lt"/>
                  <a:buAutoNum type="arabicPeriod"/>
                  <a:tabLst>
                    <a:tab pos="969963" algn="l"/>
                    <a:tab pos="2743200" algn="l"/>
                  </a:tabLst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4932632"/>
              </a:xfrm>
              <a:prstGeom prst="rect">
                <a:avLst/>
              </a:prstGeom>
              <a:blipFill rotWithShape="0">
                <a:blip r:embed="rId4"/>
                <a:stretch>
                  <a:fillRect l="-2086"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 flipH="1">
            <a:off x="239284" y="5694347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 flipH="1">
            <a:off x="5213193" y="1232365"/>
            <a:ext cx="368744" cy="4356875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263021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18" y="1239718"/>
                <a:ext cx="5256586" cy="4510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 lvl="1" indent="-40005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320040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Simplify</a:t>
                </a:r>
              </a:p>
              <a:p>
                <a:pPr marL="971550" lvl="2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320040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9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 marks)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2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3200400" algn="l"/>
                    <a:tab pos="5029200" algn="r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 marks)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2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320040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1 mark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1" indent="-40005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320040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Expand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2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320040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*(4* +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 marks)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2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320040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+ 4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- 3) 	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 marks)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2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320040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- 7)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 marks)</a:t>
                </a:r>
                <a:endPara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1" indent="-40005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320040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first three terms of the sequence with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term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4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81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baseline="30000" dirty="0" smtClean="0"/>
                  <a:t>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 marks)</a:t>
                </a:r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1239718"/>
                <a:ext cx="5256586" cy="4510530"/>
              </a:xfrm>
              <a:prstGeom prst="rect">
                <a:avLst/>
              </a:prstGeom>
              <a:blipFill rotWithShape="0">
                <a:blip r:embed="rId4"/>
                <a:stretch>
                  <a:fillRect l="-1506" t="-946" r="-927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2996952"/>
            <a:ext cx="548640" cy="5486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239284" y="5733256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Test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60855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86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51517" y="1239718"/>
            <a:ext cx="79519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C00000"/>
              </a:buClr>
              <a:buFont typeface="+mj-lt"/>
              <a:buAutoNum type="arabicPeriod" startAt="7"/>
              <a:tabLst>
                <a:tab pos="742950" algn="l"/>
                <a:tab pos="7715250" algn="r"/>
              </a:tabLst>
            </a:pP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Find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 term of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arithmetic sequence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4, 10, 16, 22, 28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,... 	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marks)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-3429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771525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that 231 is not in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sequence.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-3429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771525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smallest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this sequence which is greater than 234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(3 marks)</a:t>
            </a:r>
          </a:p>
          <a:p>
            <a:pPr lvl="1" indent="-457200">
              <a:buClr>
                <a:srgbClr val="C00000"/>
              </a:buClr>
              <a:buFont typeface="+mj-lt"/>
              <a:buAutoNum type="arabicPeriod" startAt="7"/>
              <a:tabLst>
                <a:tab pos="2800350" algn="l"/>
                <a:tab pos="7715250" algn="r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value of a car goes down by 10% a year. A car costs £40000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4572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771525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much is it worth after</a:t>
            </a:r>
          </a:p>
          <a:p>
            <a:pPr marL="1257300" lvl="3" indent="-3429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771525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years?	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marks)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771525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many years is it worth less than half of its original price?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marks)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771525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answer to part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increase, decrease or stay the same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  <a:p>
            <a:pPr marL="1257300" lvl="3" indent="-3429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771525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cost of the new car is changed to 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12000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(1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mark)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3" indent="-3429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771525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rate of decrease is changed to 20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%?	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mark)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39718"/>
            <a:ext cx="548640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0689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830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51518" y="1239718"/>
            <a:ext cx="525658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buClr>
                <a:srgbClr val="C00000"/>
              </a:buClr>
              <a:buFont typeface="+mj-lt"/>
              <a:buAutoNum type="arabicPeriod" startAt="9"/>
              <a:tabLst>
                <a:tab pos="3200400" algn="l"/>
                <a:tab pos="5029200" algn="r"/>
              </a:tabLs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the subject of the formula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5	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(2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marks)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buClr>
                <a:srgbClr val="C00000"/>
              </a:buClr>
              <a:buFont typeface="+mj-lt"/>
              <a:buAutoNum type="arabicPeriod" startAt="9"/>
              <a:tabLst>
                <a:tab pos="3200400" algn="l"/>
                <a:tab pos="5029200" algn="r"/>
              </a:tabLst>
            </a:pP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Find the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 term of the sequence 2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11, 26, 47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...	</a:t>
            </a:r>
            <a:r>
              <a:rPr lang="en-U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(6 marks)</a:t>
            </a:r>
            <a:endParaRPr lang="en-US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buClr>
                <a:srgbClr val="C00000"/>
              </a:buClr>
              <a:buFont typeface="+mj-lt"/>
              <a:buAutoNum type="arabicPeriod" startAt="9"/>
              <a:tabLst>
                <a:tab pos="3200400" algn="l"/>
                <a:tab pos="5029200" algn="r"/>
              </a:tabLst>
            </a:pP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 isosceles </a:t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triangle.</a:t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lengths are 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centimetres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34290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down an equation for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(1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marks)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 indent="-34290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Solve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equation,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2 marks)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34290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out the length of BC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(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2 marks)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2603027"/>
            <a:ext cx="2016223" cy="2194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1880" y="2637257"/>
            <a:ext cx="720080" cy="576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91683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968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</a:t>
            </a:r>
            <a:r>
              <a:rPr lang="en-GB" dirty="0"/>
              <a:t>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51520" y="1239718"/>
            <a:ext cx="8585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C00000"/>
              </a:buClr>
              <a:tabLst>
                <a:tab pos="3200400" algn="l"/>
                <a:tab pos="5086350" algn="r"/>
              </a:tabLst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student answer</a:t>
            </a:r>
          </a:p>
          <a:p>
            <a:pPr marL="400050" lvl="1" indent="-4000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8635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3D shapes help?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-4000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8635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can you get help with the formulae in an exam?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-4000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8635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does the student's layout of the answer help ensure no mistakes are made?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-400050">
              <a:buClr>
                <a:srgbClr val="C00000"/>
              </a:buClr>
              <a:buFont typeface="+mj-lt"/>
              <a:buAutoNum type="alphaLcPeriod"/>
              <a:tabLst>
                <a:tab pos="3200400" algn="l"/>
                <a:tab pos="508635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has the student used a capital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for the radius of the cone?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3674" y="3284984"/>
            <a:ext cx="4452342" cy="3252260"/>
            <a:chOff x="3483872" y="1089031"/>
            <a:chExt cx="5264592" cy="3252260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3491879" y="1089031"/>
              <a:ext cx="5256585" cy="3252260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63890" y="1666250"/>
              <a:ext cx="5095139" cy="256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A sphere of metal, radius 5 cm, is melted down and made into a cone of the same volume. </a:t>
              </a:r>
              <a:endParaRPr lang="en-US" sz="2300" dirty="0" smtClean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 smtClean="0"/>
                <a:t>The </a:t>
              </a:r>
              <a:r>
                <a:rPr lang="en-US" sz="2300" dirty="0"/>
                <a:t>perpendicular height of the cone needs to be 5cm.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What will the base radius of the cone be? </a:t>
              </a:r>
              <a:r>
                <a:rPr lang="en-US" sz="2300" dirty="0" smtClean="0"/>
                <a:t>	</a:t>
              </a:r>
              <a:r>
                <a:rPr lang="en-US" sz="2300" b="1" dirty="0" smtClean="0"/>
                <a:t>(</a:t>
              </a:r>
              <a:r>
                <a:rPr lang="en-US" sz="2300" b="1" dirty="0"/>
                <a:t>3 marks)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317" y="3284984"/>
            <a:ext cx="39604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374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3"/>
              <a:tabLst>
                <a:tab pos="969963" algn="l"/>
                <a:tab pos="2743200" algn="l"/>
              </a:tabLst>
            </a:pPr>
            <a:r>
              <a:rPr lang="en-US" sz="2300" dirty="0"/>
              <a:t>Simplify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2300" i="1" dirty="0" smtClean="0"/>
              <a:t>x</a:t>
            </a:r>
            <a:r>
              <a:rPr lang="en-US" sz="2300" baseline="30000" dirty="0" smtClean="0"/>
              <a:t>3</a:t>
            </a:r>
            <a:r>
              <a:rPr lang="en-US" sz="2300" dirty="0" smtClean="0"/>
              <a:t> x </a:t>
            </a:r>
            <a:r>
              <a:rPr lang="en-US" sz="2300" i="1" dirty="0" smtClean="0"/>
              <a:t>x</a:t>
            </a:r>
            <a:r>
              <a:rPr lang="en-US" sz="2300" baseline="30000" dirty="0" smtClean="0"/>
              <a:t>4</a:t>
            </a:r>
            <a:r>
              <a:rPr lang="en-US" sz="2300" dirty="0" smtClean="0"/>
              <a:t>	</a:t>
            </a:r>
            <a:r>
              <a:rPr lang="en-US" sz="2300" dirty="0" smtClean="0">
                <a:solidFill>
                  <a:srgbClr val="C00000"/>
                </a:solidFill>
              </a:rPr>
              <a:t>b.</a:t>
            </a:r>
            <a:r>
              <a:rPr lang="en-US" sz="2300" dirty="0" smtClean="0"/>
              <a:t>  </a:t>
            </a:r>
            <a:r>
              <a:rPr lang="en-US" sz="2300" i="1" dirty="0" smtClean="0"/>
              <a:t>x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x </a:t>
            </a:r>
            <a:r>
              <a:rPr lang="en-US" sz="2300" i="1" dirty="0" smtClean="0"/>
              <a:t>x</a:t>
            </a:r>
            <a:r>
              <a:rPr lang="en-US" sz="2300" baseline="30000" dirty="0" smtClean="0"/>
              <a:t>5</a:t>
            </a:r>
            <a:br>
              <a:rPr lang="en-US" sz="2300" baseline="30000" dirty="0" smtClean="0"/>
            </a:br>
            <a:r>
              <a:rPr lang="en-US" sz="2300" baseline="30000" dirty="0" smtClean="0"/>
              <a:t/>
            </a:r>
            <a:br>
              <a:rPr lang="en-US" sz="2300" baseline="30000" dirty="0" smtClean="0"/>
            </a:br>
            <a:r>
              <a:rPr lang="en-US" sz="2300" baseline="30000" dirty="0" smtClean="0"/>
              <a:t/>
            </a:r>
            <a:br>
              <a:rPr lang="en-US" sz="2300" baseline="30000" dirty="0" smtClean="0"/>
            </a:br>
            <a:r>
              <a:rPr lang="en-US" sz="2300" dirty="0" smtClean="0"/>
              <a:t>	</a:t>
            </a:r>
            <a:br>
              <a:rPr lang="en-US" sz="2300" dirty="0" smtClean="0"/>
            </a:br>
            <a:endParaRPr lang="en-US" sz="2300" dirty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969963" algn="l"/>
                <a:tab pos="1660525" algn="l"/>
                <a:tab pos="2743200" algn="l"/>
              </a:tabLst>
            </a:pPr>
            <a:r>
              <a:rPr lang="en-US" sz="2300" i="1" dirty="0" smtClean="0"/>
              <a:t>a</a:t>
            </a:r>
            <a:r>
              <a:rPr lang="en-US" sz="2300" baseline="30000" dirty="0" smtClean="0"/>
              <a:t>7</a:t>
            </a:r>
            <a:r>
              <a:rPr lang="en-US" sz="2300" dirty="0" smtClean="0"/>
              <a:t> x </a:t>
            </a:r>
            <a:r>
              <a:rPr lang="en-US" sz="2300" i="1" dirty="0" smtClean="0"/>
              <a:t>a</a:t>
            </a:r>
            <a:r>
              <a:rPr lang="en-US" sz="2300" baseline="30000" dirty="0" smtClean="0"/>
              <a:t>4</a:t>
            </a:r>
            <a:r>
              <a:rPr lang="en-US" sz="2300" dirty="0" smtClean="0"/>
              <a:t>	</a:t>
            </a:r>
            <a:r>
              <a:rPr lang="en-US" sz="2300" dirty="0" smtClean="0">
                <a:solidFill>
                  <a:srgbClr val="C00000"/>
                </a:solidFill>
              </a:rPr>
              <a:t>d.</a:t>
            </a:r>
            <a:r>
              <a:rPr lang="en-US" sz="2300" dirty="0" smtClean="0"/>
              <a:t>  </a:t>
            </a:r>
            <a:r>
              <a:rPr lang="en-US" sz="2300" i="1" dirty="0" smtClean="0"/>
              <a:t>y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x </a:t>
            </a:r>
            <a:r>
              <a:rPr lang="en-US" sz="2300" i="1" dirty="0" smtClean="0"/>
              <a:t>y</a:t>
            </a:r>
            <a:r>
              <a:rPr lang="en-US" sz="2300" baseline="30000" dirty="0" smtClean="0"/>
              <a:t>3</a:t>
            </a:r>
            <a:r>
              <a:rPr lang="en-US" sz="2300" dirty="0" smtClean="0"/>
              <a:t> x </a:t>
            </a:r>
            <a:r>
              <a:rPr lang="en-US" sz="2300" i="1" dirty="0" smtClean="0"/>
              <a:t>y</a:t>
            </a:r>
            <a:r>
              <a:rPr lang="en-US" sz="2300" baseline="30000" dirty="0" smtClean="0"/>
              <a:t>4</a:t>
            </a:r>
            <a:endParaRPr lang="en-US" sz="2300" baseline="30000" dirty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969963" algn="l"/>
                <a:tab pos="2743200" algn="l"/>
              </a:tabLst>
            </a:pPr>
            <a:r>
              <a:rPr lang="en-US" sz="2300" i="1" dirty="0" smtClean="0"/>
              <a:t>m</a:t>
            </a:r>
            <a:r>
              <a:rPr lang="en-US" sz="2300" baseline="30000" dirty="0" smtClean="0"/>
              <a:t>½</a:t>
            </a:r>
            <a:r>
              <a:rPr lang="en-US" sz="2300" dirty="0" smtClean="0"/>
              <a:t> x </a:t>
            </a:r>
            <a:r>
              <a:rPr lang="en-US" sz="2300" i="1" dirty="0" smtClean="0"/>
              <a:t>m</a:t>
            </a:r>
            <a:r>
              <a:rPr lang="en-US" sz="2300" baseline="30000" dirty="0" smtClean="0"/>
              <a:t>3/2</a:t>
            </a:r>
            <a:endParaRPr lang="en-US" sz="2300" baseline="30000" dirty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3"/>
              <a:tabLst>
                <a:tab pos="969963" algn="l"/>
                <a:tab pos="2743200" algn="l"/>
              </a:tabLst>
            </a:pPr>
            <a:r>
              <a:rPr lang="en-US" sz="2300" dirty="0"/>
              <a:t>Simplify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2300" dirty="0" smtClean="0"/>
              <a:t>2a</a:t>
            </a:r>
            <a:r>
              <a:rPr lang="en-US" sz="2300" baseline="30000" dirty="0" smtClean="0"/>
              <a:t>3</a:t>
            </a:r>
            <a:r>
              <a:rPr lang="en-US" sz="2300" dirty="0" smtClean="0"/>
              <a:t> x 3a</a:t>
            </a:r>
            <a:r>
              <a:rPr lang="en-US" sz="2300" baseline="30000" dirty="0" smtClean="0"/>
              <a:t>5</a:t>
            </a:r>
            <a:r>
              <a:rPr lang="en-US" sz="2300" dirty="0" smtClean="0"/>
              <a:t>	b.  4</a:t>
            </a:r>
            <a:r>
              <a:rPr lang="en-US" sz="2300" i="1" dirty="0" smtClean="0"/>
              <a:t>c</a:t>
            </a:r>
            <a:r>
              <a:rPr lang="en-US" sz="2300" dirty="0" smtClean="0"/>
              <a:t> </a:t>
            </a:r>
            <a:r>
              <a:rPr lang="en-US" sz="2300" dirty="0"/>
              <a:t>x </a:t>
            </a:r>
            <a:r>
              <a:rPr lang="en-US" sz="2300" dirty="0" smtClean="0"/>
              <a:t>2</a:t>
            </a:r>
            <a:r>
              <a:rPr lang="en-US" sz="2300" i="1" dirty="0" smtClean="0"/>
              <a:t>c</a:t>
            </a:r>
            <a:r>
              <a:rPr lang="en-US" sz="2300" baseline="30000" dirty="0" smtClean="0"/>
              <a:t>5</a:t>
            </a:r>
            <a:br>
              <a:rPr lang="en-US" sz="2300" baseline="30000" dirty="0" smtClean="0"/>
            </a:br>
            <a:r>
              <a:rPr lang="en-US" sz="2300" baseline="30000" dirty="0" smtClean="0"/>
              <a:t/>
            </a:r>
            <a:br>
              <a:rPr lang="en-US" sz="2300" baseline="30000" dirty="0" smtClean="0"/>
            </a:br>
            <a:endParaRPr lang="en-US" sz="2300" baseline="30000" dirty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969963" algn="l"/>
                <a:tab pos="2743200" algn="l"/>
              </a:tabLst>
            </a:pPr>
            <a:r>
              <a:rPr lang="en-US" sz="2300" dirty="0" smtClean="0"/>
              <a:t>4</a:t>
            </a:r>
            <a:r>
              <a:rPr lang="en-US" sz="2300" i="1" dirty="0" smtClean="0"/>
              <a:t>n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</a:t>
            </a:r>
            <a:r>
              <a:rPr lang="en-US" sz="2300" dirty="0"/>
              <a:t>x </a:t>
            </a:r>
            <a:r>
              <a:rPr lang="en-US" sz="2300" dirty="0" smtClean="0"/>
              <a:t>10</a:t>
            </a:r>
            <a:r>
              <a:rPr lang="en-US" sz="2300" i="1" dirty="0" smtClean="0"/>
              <a:t>n</a:t>
            </a:r>
            <a:r>
              <a:rPr lang="en-US" sz="2300" baseline="30000" dirty="0" smtClean="0"/>
              <a:t>5</a:t>
            </a:r>
            <a:r>
              <a:rPr lang="en-US" sz="2300" dirty="0" smtClean="0"/>
              <a:t>	d.  </a:t>
            </a:r>
            <a:r>
              <a:rPr lang="en-US" sz="2300" i="1" dirty="0" smtClean="0"/>
              <a:t>v</a:t>
            </a:r>
            <a:r>
              <a:rPr lang="en-US" sz="2300" baseline="30000" dirty="0" smtClean="0"/>
              <a:t>3</a:t>
            </a:r>
            <a:r>
              <a:rPr lang="en-US" sz="2300" dirty="0" smtClean="0"/>
              <a:t> x 7</a:t>
            </a:r>
            <a:r>
              <a:rPr lang="en-US" sz="2300" i="1" dirty="0" smtClean="0"/>
              <a:t>v</a:t>
            </a:r>
            <a:r>
              <a:rPr lang="en-US" sz="2300" baseline="30000" dirty="0" smtClean="0"/>
              <a:t>2</a:t>
            </a:r>
            <a:endParaRPr lang="en-US" sz="2300" baseline="30000" dirty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969963" algn="l"/>
                <a:tab pos="2743200" algn="l"/>
              </a:tabLst>
            </a:pPr>
            <a:r>
              <a:rPr lang="en-US" sz="2300" dirty="0" smtClean="0"/>
              <a:t>5</a:t>
            </a:r>
            <a:r>
              <a:rPr lang="en-US" sz="2300" i="1" dirty="0" smtClean="0"/>
              <a:t>s</a:t>
            </a:r>
            <a:r>
              <a:rPr lang="en-US" sz="2300" baseline="30000" dirty="0" smtClean="0"/>
              <a:t>2</a:t>
            </a:r>
            <a:r>
              <a:rPr lang="en-US" sz="2300" i="1" dirty="0" smtClean="0"/>
              <a:t>t</a:t>
            </a:r>
            <a:r>
              <a:rPr lang="en-US" sz="2300" dirty="0" smtClean="0"/>
              <a:t> </a:t>
            </a:r>
            <a:r>
              <a:rPr lang="en-US" sz="2300" dirty="0"/>
              <a:t>x </a:t>
            </a:r>
            <a:r>
              <a:rPr lang="en-US" sz="2300" dirty="0" smtClean="0"/>
              <a:t>3</a:t>
            </a:r>
            <a:r>
              <a:rPr lang="en-US" sz="2300" i="1" dirty="0" smtClean="0"/>
              <a:t>s</a:t>
            </a:r>
            <a:r>
              <a:rPr lang="en-US" sz="2300" baseline="30000" dirty="0" smtClean="0"/>
              <a:t>3</a:t>
            </a:r>
            <a:r>
              <a:rPr lang="en-US" sz="2300" i="1" dirty="0" smtClean="0"/>
              <a:t>t</a:t>
            </a:r>
            <a:r>
              <a:rPr lang="en-US" sz="2300" baseline="30000" dirty="0" smtClean="0"/>
              <a:t>5</a:t>
            </a:r>
            <a:br>
              <a:rPr lang="en-US" sz="2300" baseline="30000" dirty="0" smtClean="0"/>
            </a:br>
            <a:r>
              <a:rPr lang="en-US" sz="2300" baseline="30000" dirty="0" smtClean="0"/>
              <a:t/>
            </a:r>
            <a:br>
              <a:rPr lang="en-US" sz="2300" baseline="30000" dirty="0" smtClean="0"/>
            </a:br>
            <a:r>
              <a:rPr lang="en-US" sz="2300" dirty="0" smtClean="0"/>
              <a:t>	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969963" algn="l"/>
                <a:tab pos="2743200" algn="l"/>
              </a:tabLst>
            </a:pPr>
            <a:r>
              <a:rPr lang="en-US" sz="2300" dirty="0" smtClean="0"/>
              <a:t>2</a:t>
            </a:r>
            <a:r>
              <a:rPr lang="en-US" sz="2300" i="1" dirty="0" smtClean="0"/>
              <a:t>pq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x 5</a:t>
            </a:r>
            <a:r>
              <a:rPr lang="en-US" sz="2300" i="1" dirty="0" smtClean="0"/>
              <a:t>p</a:t>
            </a:r>
            <a:r>
              <a:rPr lang="en-US" sz="2300" baseline="30000" dirty="0" smtClean="0"/>
              <a:t>2</a:t>
            </a:r>
            <a:r>
              <a:rPr lang="en-US" sz="2300" i="1" dirty="0" smtClean="0"/>
              <a:t>q</a:t>
            </a:r>
            <a:r>
              <a:rPr lang="en-US" sz="2300" baseline="30000" dirty="0" smtClean="0"/>
              <a:t>3</a:t>
            </a:r>
            <a:r>
              <a:rPr lang="en-US" sz="2300" dirty="0" smtClean="0"/>
              <a:t> x 3</a:t>
            </a:r>
            <a:r>
              <a:rPr lang="en-US" sz="2300" i="1" dirty="0" smtClean="0"/>
              <a:t>p</a:t>
            </a:r>
            <a:r>
              <a:rPr lang="en-US" sz="2300" baseline="30000" dirty="0" smtClean="0"/>
              <a:t>3</a:t>
            </a:r>
            <a:r>
              <a:rPr lang="en-US" sz="2300" i="1" dirty="0" smtClean="0"/>
              <a:t>q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077072"/>
            <a:ext cx="705543" cy="705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32" y="1990493"/>
            <a:ext cx="4801960" cy="64641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042" y="2756789"/>
            <a:ext cx="2809540" cy="31217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640" y="4579422"/>
            <a:ext cx="4134345" cy="34452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5813441"/>
            <a:ext cx="4967705" cy="35186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4362015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5532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69963" algn="l"/>
                    <a:tab pos="2743200" algn="l"/>
                  </a:tabLst>
                </a:pPr>
                <a:r>
                  <a:rPr lang="en-US" sz="2800" dirty="0" smtClean="0"/>
                  <a:t>Simplify</a:t>
                </a:r>
              </a:p>
              <a:p>
                <a:pPr marL="1023938" lvl="1" indent="-566738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800" i="1" dirty="0" smtClean="0"/>
                  <a:t>x</a:t>
                </a:r>
                <a:r>
                  <a:rPr lang="en-US" sz="2800" baseline="30000" dirty="0" smtClean="0"/>
                  <a:t>5</a:t>
                </a:r>
                <a:r>
                  <a:rPr lang="en-US" sz="2800" dirty="0" smtClean="0"/>
                  <a:t> ÷ </a:t>
                </a:r>
                <a:r>
                  <a:rPr lang="en-US" sz="2800" i="1" dirty="0" smtClean="0"/>
                  <a:t>x</a:t>
                </a:r>
                <a:r>
                  <a:rPr lang="en-US" sz="2800" baseline="30000" dirty="0" smtClean="0"/>
                  <a:t>3</a:t>
                </a:r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800" dirty="0" smtClean="0"/>
                  <a:t>  </a:t>
                </a:r>
                <a:r>
                  <a:rPr lang="en-US" sz="2800" i="1" dirty="0" smtClean="0"/>
                  <a:t>x</a:t>
                </a:r>
                <a:r>
                  <a:rPr lang="en-US" sz="2800" baseline="30000" dirty="0" smtClean="0"/>
                  <a:t>7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÷ </a:t>
                </a:r>
                <a:r>
                  <a:rPr lang="en-US" sz="2800" dirty="0" smtClean="0"/>
                  <a:t> </a:t>
                </a:r>
                <a:r>
                  <a:rPr lang="en-US" sz="2800" i="1" dirty="0" smtClean="0"/>
                  <a:t>x</a:t>
                </a:r>
                <a:r>
                  <a:rPr lang="en-US" sz="2800" baseline="30000" dirty="0" smtClean="0"/>
                  <a:t>4</a:t>
                </a:r>
                <a:endParaRPr lang="en-US" sz="2800" baseline="30000" dirty="0"/>
              </a:p>
              <a:p>
                <a:pPr marL="1023938" lvl="1" indent="-566738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	d.  y</a:t>
                </a:r>
                <a:r>
                  <a:rPr lang="en-US" sz="2800" baseline="30000" dirty="0" smtClean="0"/>
                  <a:t>7</a:t>
                </a:r>
                <a:r>
                  <a:rPr lang="en-US" sz="2800" dirty="0" smtClean="0"/>
                  <a:t> ÷ y</a:t>
                </a:r>
              </a:p>
              <a:p>
                <a:pPr marL="1023938" lvl="1" indent="-566738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969963" algn="l"/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f.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/>
              </a:p>
              <a:p>
                <a:pPr marL="566738" indent="-566738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69963" algn="l"/>
                    <a:tab pos="2743200" algn="l"/>
                  </a:tabLst>
                </a:pPr>
                <a:r>
                  <a:rPr lang="en-US" sz="2800" dirty="0" smtClean="0"/>
                  <a:t>Simplify</a:t>
                </a:r>
              </a:p>
              <a:p>
                <a:pPr marL="1023938" lvl="1" indent="-566738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/>
                  <a:t> 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  <a:p>
                <a:pPr marL="1023938" lvl="1" indent="-566738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:r>
                  <a:rPr lang="en-US" sz="2800" dirty="0" smtClean="0"/>
                  <a:t>6</a:t>
                </a:r>
                <a:r>
                  <a:rPr lang="en-US" sz="2800" i="1" dirty="0" smtClean="0"/>
                  <a:t>x</a:t>
                </a:r>
                <a:r>
                  <a:rPr lang="en-US" sz="2800" baseline="30000" dirty="0" smtClean="0"/>
                  <a:t>4</a:t>
                </a:r>
                <a:r>
                  <a:rPr lang="en-US" sz="2800" dirty="0" smtClean="0"/>
                  <a:t> ÷ 2</a:t>
                </a:r>
                <a:r>
                  <a:rPr lang="en-US" sz="2800" i="1" dirty="0" smtClean="0"/>
                  <a:t>x</a:t>
                </a:r>
                <a:r>
                  <a:rPr lang="en-US" sz="2800" baseline="30000" dirty="0" smtClean="0"/>
                  <a:t>2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5532220"/>
              </a:xfrm>
              <a:prstGeom prst="rect">
                <a:avLst/>
              </a:prstGeom>
              <a:blipFill rotWithShape="0">
                <a:blip r:embed="rId4"/>
                <a:stretch>
                  <a:fillRect l="-2086" t="-1101" b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941168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643" y="3617413"/>
            <a:ext cx="5202338" cy="71404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814" y="4502646"/>
            <a:ext cx="3283117" cy="46901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1395229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6700"/>
                <a:ext cx="5256584" cy="5074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69963" algn="l"/>
                    <a:tab pos="2743200" algn="l"/>
                  </a:tabLst>
                </a:pPr>
                <a:r>
                  <a:rPr lang="en-US" sz="2700" dirty="0" smtClean="0"/>
                  <a:t>Simplify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700" dirty="0" smtClean="0"/>
                  <a:t>(</a:t>
                </a:r>
                <a:r>
                  <a:rPr lang="en-US" sz="2700" i="1" dirty="0" smtClean="0"/>
                  <a:t>x</a:t>
                </a:r>
                <a:r>
                  <a:rPr lang="en-US" sz="2700" baseline="30000" dirty="0" smtClean="0"/>
                  <a:t>3</a:t>
                </a:r>
                <a:r>
                  <a:rPr lang="en-US" sz="2700" dirty="0" smtClean="0"/>
                  <a:t>)</a:t>
                </a:r>
                <a:r>
                  <a:rPr lang="en-US" sz="2700" baseline="30000" dirty="0" smtClean="0"/>
                  <a:t>2</a:t>
                </a:r>
                <a:r>
                  <a:rPr lang="en-US" sz="2700" dirty="0" smtClean="0"/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700" dirty="0" smtClean="0"/>
                  <a:t>  (</a:t>
                </a:r>
                <a:r>
                  <a:rPr lang="en-US" sz="2700" i="1" dirty="0" smtClean="0"/>
                  <a:t>x</a:t>
                </a:r>
                <a:r>
                  <a:rPr lang="en-US" sz="2700" baseline="30000" dirty="0" smtClean="0"/>
                  <a:t>6</a:t>
                </a:r>
                <a:r>
                  <a:rPr lang="en-US" sz="2700" dirty="0" smtClean="0"/>
                  <a:t>)</a:t>
                </a:r>
                <a:r>
                  <a:rPr lang="en-US" sz="2700" baseline="30000" dirty="0" smtClean="0"/>
                  <a:t>3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:r>
                  <a:rPr lang="en-US" sz="2700" dirty="0" smtClean="0"/>
                  <a:t>(</a:t>
                </a:r>
                <a:r>
                  <a:rPr lang="en-US" sz="2700" i="1" dirty="0" smtClean="0"/>
                  <a:t>t</a:t>
                </a:r>
                <a:r>
                  <a:rPr lang="en-US" sz="2700" baseline="30000" dirty="0" smtClean="0"/>
                  <a:t>3</a:t>
                </a:r>
                <a:r>
                  <a:rPr lang="en-US" sz="2700" dirty="0" smtClean="0"/>
                  <a:t>)</a:t>
                </a:r>
                <a:r>
                  <a:rPr lang="en-US" sz="2700" baseline="30000" dirty="0" smtClean="0"/>
                  <a:t>3</a:t>
                </a:r>
                <a:r>
                  <a:rPr lang="en-US" sz="2700" dirty="0" smtClean="0"/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700" dirty="0" smtClean="0"/>
                  <a:t>  (</a:t>
                </a:r>
                <a:r>
                  <a:rPr lang="en-US" sz="2700" i="1" dirty="0" smtClean="0"/>
                  <a:t>j</a:t>
                </a:r>
                <a:r>
                  <a:rPr lang="en-US" sz="2700" baseline="30000" dirty="0" smtClean="0"/>
                  <a:t>2</a:t>
                </a:r>
                <a:r>
                  <a:rPr lang="en-US" sz="2700" dirty="0" smtClean="0"/>
                  <a:t>)</a:t>
                </a:r>
                <a:r>
                  <a:rPr lang="en-US" sz="2700" baseline="30000" dirty="0" smtClean="0"/>
                  <a:t>9</a:t>
                </a:r>
                <a:br>
                  <a:rPr lang="en-US" sz="2700" baseline="30000" dirty="0" smtClean="0"/>
                </a:br>
                <a:r>
                  <a:rPr lang="en-US" sz="2700" baseline="30000" dirty="0" smtClean="0"/>
                  <a:t/>
                </a:r>
                <a:br>
                  <a:rPr lang="en-US" sz="2700" baseline="30000" dirty="0" smtClean="0"/>
                </a:br>
                <a:endParaRPr lang="en-US" sz="3600" baseline="30000" dirty="0" smtClean="0"/>
              </a:p>
              <a:p>
                <a:pPr lvl="1">
                  <a:buClr>
                    <a:srgbClr val="C00000"/>
                  </a:buClr>
                  <a:tabLst>
                    <a:tab pos="969963" algn="l"/>
                    <a:tab pos="2743200" algn="l"/>
                  </a:tabLst>
                </a:pPr>
                <a:r>
                  <a:rPr lang="en-US" sz="2700" b="1" dirty="0" smtClean="0">
                    <a:solidFill>
                      <a:srgbClr val="FF0000"/>
                    </a:solidFill>
                  </a:rPr>
                  <a:t>Discussion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700" dirty="0"/>
                  <a:t>Which of these </a:t>
                </a:r>
                <a:r>
                  <a:rPr lang="en-US" sz="2700" dirty="0" smtClean="0"/>
                  <a:t>expressions are equivalent?</a:t>
                </a:r>
                <a:br>
                  <a:rPr lang="en-US" sz="2700" dirty="0" smtClean="0"/>
                </a:br>
                <a:r>
                  <a:rPr lang="en-US" sz="2700" dirty="0" smtClean="0"/>
                  <a:t>9</a:t>
                </a:r>
                <a:r>
                  <a:rPr lang="en-US" sz="2700" i="1" dirty="0" smtClean="0"/>
                  <a:t>x</a:t>
                </a:r>
                <a:r>
                  <a:rPr lang="en-US" sz="2700" baseline="30000" dirty="0" smtClean="0"/>
                  <a:t>2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x </a:t>
                </a:r>
                <a:r>
                  <a:rPr lang="en-US" sz="2700" i="1" dirty="0" smtClean="0"/>
                  <a:t>x</a:t>
                </a:r>
                <a:r>
                  <a:rPr lang="en-US" sz="2700" baseline="30000" dirty="0" smtClean="0"/>
                  <a:t>3</a:t>
                </a:r>
                <a:r>
                  <a:rPr lang="en-US" sz="2700" dirty="0" smtClean="0"/>
                  <a:t>      (3</a:t>
                </a:r>
                <a:r>
                  <a:rPr lang="en-US" sz="2700" i="1" dirty="0" smtClean="0"/>
                  <a:t>x</a:t>
                </a:r>
                <a:r>
                  <a:rPr lang="en-US" sz="2700" baseline="30000" dirty="0" smtClean="0"/>
                  <a:t>2</a:t>
                </a:r>
                <a:r>
                  <a:rPr lang="en-US" sz="2700" dirty="0" smtClean="0"/>
                  <a:t>)</a:t>
                </a:r>
                <a:r>
                  <a:rPr lang="en-US" sz="2700" baseline="30000" dirty="0" smtClean="0"/>
                  <a:t>3</a:t>
                </a:r>
                <a:r>
                  <a:rPr lang="en-US" sz="2700" dirty="0"/>
                  <a:t> </a:t>
                </a:r>
                <a:r>
                  <a:rPr lang="en-US" sz="2700" dirty="0" smtClean="0"/>
                  <a:t>    (3</a:t>
                </a:r>
                <a:r>
                  <a:rPr lang="en-US" sz="2700" i="1" dirty="0" smtClean="0"/>
                  <a:t>x</a:t>
                </a:r>
                <a:r>
                  <a:rPr lang="en-US" sz="2700" baseline="30000" dirty="0" smtClean="0"/>
                  <a:t>3</a:t>
                </a:r>
                <a:r>
                  <a:rPr lang="en-US" sz="2700" dirty="0" smtClean="0"/>
                  <a:t>)</a:t>
                </a:r>
                <a:r>
                  <a:rPr lang="en-US" sz="2700" baseline="30000" dirty="0" smtClean="0"/>
                  <a:t>2</a:t>
                </a:r>
                <a:r>
                  <a:rPr lang="en-US" sz="2700" dirty="0" smtClean="0"/>
                  <a:t>	 27</a:t>
                </a:r>
                <a:r>
                  <a:rPr lang="en-US" sz="2700" i="1" dirty="0" smtClean="0"/>
                  <a:t>x</a:t>
                </a:r>
                <a:r>
                  <a:rPr lang="en-US" sz="2700" baseline="30000" dirty="0" smtClean="0"/>
                  <a:t>-6</a:t>
                </a:r>
                <a:r>
                  <a:rPr lang="en-US" sz="2700" dirty="0" smtClean="0"/>
                  <a:t>           (-3</a:t>
                </a:r>
                <a:r>
                  <a:rPr lang="en-US" sz="2700" i="1" dirty="0" smtClean="0"/>
                  <a:t>x</a:t>
                </a:r>
                <a:r>
                  <a:rPr lang="en-US" sz="2700" baseline="30000" dirty="0" smtClean="0"/>
                  <a:t>3</a:t>
                </a:r>
                <a:r>
                  <a:rPr lang="en-US" sz="2700" dirty="0" smtClean="0"/>
                  <a:t>)</a:t>
                </a:r>
                <a:r>
                  <a:rPr lang="en-US" sz="2700" baseline="30000" dirty="0" smtClean="0"/>
                  <a:t>2</a:t>
                </a:r>
                <a:r>
                  <a:rPr lang="en-US" sz="2700" dirty="0" smtClean="0"/>
                  <a:t> x 9</a:t>
                </a:r>
                <a:r>
                  <a:rPr lang="en-US" sz="2700" i="1" dirty="0" smtClean="0"/>
                  <a:t>x</a:t>
                </a:r>
                <a:r>
                  <a:rPr lang="en-US" sz="2700" baseline="30000" dirty="0" smtClean="0"/>
                  <a:t>2</a:t>
                </a:r>
                <a:endParaRPr lang="en-US" sz="2700" baseline="30000" dirty="0"/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69963" algn="l"/>
                    <a:tab pos="2743200" algn="l"/>
                  </a:tabLst>
                </a:pPr>
                <a:r>
                  <a:rPr lang="en-US" sz="2700" dirty="0"/>
                  <a:t>Simplify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700" dirty="0" smtClean="0"/>
                  <a:t>(2</a:t>
                </a:r>
                <a:r>
                  <a:rPr lang="en-US" sz="2700" i="1" dirty="0" smtClean="0"/>
                  <a:t>r</a:t>
                </a:r>
                <a:r>
                  <a:rPr lang="en-US" sz="2700" baseline="30000" dirty="0" smtClean="0"/>
                  <a:t>2</a:t>
                </a:r>
                <a:r>
                  <a:rPr lang="en-US" sz="2700" dirty="0" smtClean="0"/>
                  <a:t>)</a:t>
                </a:r>
                <a:r>
                  <a:rPr lang="en-US" sz="2700" baseline="30000" dirty="0" smtClean="0"/>
                  <a:t>3</a:t>
                </a:r>
                <a:r>
                  <a:rPr lang="en-US" sz="2700" dirty="0" smtClean="0"/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b</a:t>
                </a:r>
                <a:r>
                  <a:rPr lang="en-US" sz="2700" dirty="0" smtClean="0"/>
                  <a:t>.  (3</a:t>
                </a:r>
                <a:r>
                  <a:rPr lang="en-US" sz="2700" i="1" dirty="0" smtClean="0"/>
                  <a:t>f </a:t>
                </a:r>
                <a:r>
                  <a:rPr lang="en-US" sz="2700" baseline="30000" dirty="0" smtClean="0"/>
                  <a:t>4</a:t>
                </a:r>
                <a:r>
                  <a:rPr lang="en-US" sz="2700" dirty="0" smtClean="0"/>
                  <a:t>)</a:t>
                </a:r>
                <a:r>
                  <a:rPr lang="en-US" sz="2700" baseline="30000" dirty="0" smtClean="0"/>
                  <a:t>2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:r>
                  <a:rPr lang="en-US" sz="27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7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700" baseline="30000" dirty="0" smtClean="0"/>
                  <a:t>3</a:t>
                </a:r>
                <a:endParaRPr lang="en-US" sz="27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6700"/>
                <a:ext cx="5256584" cy="5074338"/>
              </a:xfrm>
              <a:prstGeom prst="rect">
                <a:avLst/>
              </a:prstGeom>
              <a:blipFill rotWithShape="0">
                <a:blip r:embed="rId4"/>
                <a:stretch>
                  <a:fillRect l="-1970" t="-1082" b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3659561"/>
            <a:ext cx="705543" cy="70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2636912"/>
            <a:ext cx="4049565" cy="43204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5827420"/>
            <a:ext cx="3240360" cy="69792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1873353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6700"/>
                <a:ext cx="5256584" cy="5555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2763" indent="-512763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969963" algn="l"/>
                    <a:tab pos="2743200" algn="l"/>
                  </a:tabLst>
                </a:pPr>
                <a:r>
                  <a:rPr lang="en-US" sz="2100" dirty="0" smtClean="0"/>
                  <a:t>Multiply or divide each pair of expressions connected by a line in this diagram.</a:t>
                </a:r>
                <a:br>
                  <a:rPr lang="en-US" sz="2100" dirty="0" smtClean="0"/>
                </a:b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dirty="0" smtClean="0"/>
                  <a:t>Divide </a:t>
                </a:r>
                <a:r>
                  <a:rPr lang="en-US" sz="2100" dirty="0"/>
                  <a:t>in the direction of the arrow. </a:t>
                </a: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b="1" dirty="0" smtClean="0">
                    <a:solidFill>
                      <a:srgbClr val="FF0000"/>
                    </a:solidFill>
                  </a:rPr>
                  <a:t>Reflect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Which pair of expressions was easiest to multiply/divide? </a:t>
                </a:r>
                <a:r>
                  <a:rPr lang="en-US" sz="2100" dirty="0" smtClean="0"/>
                  <a:t>Why?</a:t>
                </a:r>
                <a:br>
                  <a:rPr lang="en-US" sz="2100" dirty="0" smtClean="0"/>
                </a:br>
                <a:r>
                  <a:rPr lang="en-US" sz="2100" dirty="0" smtClean="0"/>
                  <a:t>Which </a:t>
                </a:r>
                <a:r>
                  <a:rPr lang="en-US" sz="2100" dirty="0"/>
                  <a:t>pair was </a:t>
                </a:r>
                <a:r>
                  <a:rPr lang="en-US" sz="2100" dirty="0" smtClean="0"/>
                  <a:t>hardest? Why</a:t>
                </a:r>
                <a:r>
                  <a:rPr lang="en-US" sz="2100" dirty="0"/>
                  <a:t>?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969963" algn="l"/>
                    <a:tab pos="2743200" algn="l"/>
                  </a:tabLst>
                </a:pPr>
                <a:r>
                  <a:rPr lang="en-US" sz="2100" dirty="0" smtClean="0"/>
                  <a:t>Simplify </a:t>
                </a:r>
              </a:p>
              <a:p>
                <a:pPr marL="971550" lvl="1" indent="-458788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100" dirty="0" smtClean="0"/>
                  <a:t>(2</a:t>
                </a:r>
                <a:r>
                  <a:rPr lang="en-US" sz="2100" i="1" dirty="0" smtClean="0"/>
                  <a:t>x</a:t>
                </a:r>
                <a:r>
                  <a:rPr lang="en-US" sz="2100" baseline="30000" dirty="0" smtClean="0"/>
                  <a:t>2</a:t>
                </a:r>
                <a:r>
                  <a:rPr lang="en-US" sz="2100" dirty="0" smtClean="0"/>
                  <a:t>y</a:t>
                </a:r>
                <a:r>
                  <a:rPr lang="en-US" sz="2100" baseline="30000" dirty="0" smtClean="0"/>
                  <a:t>3</a:t>
                </a:r>
                <a:r>
                  <a:rPr lang="en-US" sz="2100" dirty="0" smtClean="0"/>
                  <a:t>)</a:t>
                </a:r>
                <a:r>
                  <a:rPr lang="en-US" sz="2100" baseline="30000" dirty="0" smtClean="0"/>
                  <a:t>3</a:t>
                </a:r>
                <a:r>
                  <a:rPr lang="en-US" sz="2100" dirty="0" smtClean="0"/>
                  <a:t>	</a:t>
                </a:r>
                <a:r>
                  <a:rPr lang="en-US" sz="21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(</a:t>
                </a:r>
                <a:r>
                  <a:rPr lang="en-US" sz="2100" dirty="0" smtClean="0"/>
                  <a:t>6</a:t>
                </a:r>
                <a:r>
                  <a:rPr lang="en-US" sz="2100" i="1" dirty="0" smtClean="0"/>
                  <a:t>x</a:t>
                </a:r>
                <a:r>
                  <a:rPr lang="en-US" sz="2100" baseline="30000" dirty="0" smtClean="0"/>
                  <a:t>5</a:t>
                </a:r>
                <a:r>
                  <a:rPr lang="en-US" sz="2100" i="1" dirty="0" smtClean="0"/>
                  <a:t>y</a:t>
                </a:r>
                <a:r>
                  <a:rPr lang="en-US" sz="2100" baseline="30000" dirty="0" smtClean="0"/>
                  <a:t>2</a:t>
                </a:r>
                <a:r>
                  <a:rPr lang="en-US" sz="2100" dirty="0" smtClean="0"/>
                  <a:t>)</a:t>
                </a:r>
                <a:r>
                  <a:rPr lang="en-US" sz="2100" baseline="30000" dirty="0" smtClean="0"/>
                  <a:t>2</a:t>
                </a:r>
              </a:p>
              <a:p>
                <a:pPr marL="971550" lvl="1" indent="-458788">
                  <a:lnSpc>
                    <a:spcPts val="48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:r>
                  <a:rPr lang="en-US" sz="2100" dirty="0" smtClean="0"/>
                  <a:t>(3x2y)</a:t>
                </a:r>
                <a:r>
                  <a:rPr lang="en-US" sz="2100" baseline="30000" dirty="0" smtClean="0"/>
                  <a:t>4</a:t>
                </a:r>
                <a:r>
                  <a:rPr lang="en-US" sz="2100" dirty="0" smtClean="0"/>
                  <a:t>	</a:t>
                </a:r>
                <a:r>
                  <a:rPr lang="en-US" sz="21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100" dirty="0" smtClean="0"/>
                  <a:t>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1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1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  <m:r>
                          <a:rPr lang="en-US" sz="21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100" dirty="0" smtClean="0"/>
                  <a:t>)</a:t>
                </a:r>
                <a:r>
                  <a:rPr lang="en-US" sz="2100" baseline="30000" dirty="0" smtClean="0"/>
                  <a:t>2</a:t>
                </a:r>
                <a:endParaRPr lang="en-US" sz="21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6700"/>
                <a:ext cx="5256584" cy="5555367"/>
              </a:xfrm>
              <a:prstGeom prst="rect">
                <a:avLst/>
              </a:prstGeom>
              <a:blipFill rotWithShape="0">
                <a:blip r:embed="rId4"/>
                <a:stretch>
                  <a:fillRect l="-1159" t="-768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4581128"/>
            <a:ext cx="720716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62" y="2264777"/>
            <a:ext cx="3688125" cy="184406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6450791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6700"/>
                <a:ext cx="5256584" cy="4920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2763" indent="-512763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969963" algn="l"/>
                    <a:tab pos="2743200" algn="l"/>
                  </a:tabLst>
                </a:pPr>
                <a:r>
                  <a:rPr lang="en-US" sz="2200" b="1" dirty="0" smtClean="0">
                    <a:solidFill>
                      <a:srgbClr val="FF0000"/>
                    </a:solidFill>
                  </a:rPr>
                  <a:t>Reasoning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Copy and complete </a:t>
                </a:r>
                <a:endParaRPr lang="en-US" sz="2200" dirty="0" smtClean="0"/>
              </a:p>
              <a:p>
                <a:pPr marL="969963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100" dirty="0" smtClean="0"/>
                  <a:t>x</a:t>
                </a:r>
                <a:r>
                  <a:rPr lang="en-US" sz="2100" baseline="30000" dirty="0" smtClean="0"/>
                  <a:t>3</a:t>
                </a:r>
                <a:r>
                  <a:rPr lang="en-US" sz="2100" dirty="0" smtClean="0"/>
                  <a:t> ÷ x</a:t>
                </a:r>
                <a:r>
                  <a:rPr lang="en-US" sz="2100" baseline="30000" dirty="0" smtClean="0"/>
                  <a:t>3</a:t>
                </a:r>
                <a:r>
                  <a:rPr lang="en-US" sz="2100" dirty="0" smtClean="0"/>
                  <a:t> = x</a:t>
                </a:r>
                <a:r>
                  <a:rPr lang="en-US" sz="2100" baseline="30000" dirty="0" smtClean="0">
                    <a:sym typeface="Wingdings" panose="05000000000000000000" pitchFamily="2" charset="2"/>
                  </a:rPr>
                  <a:t> - </a:t>
                </a:r>
                <a:r>
                  <a:rPr lang="en-US" sz="2100" dirty="0" smtClean="0">
                    <a:sym typeface="Wingdings" panose="05000000000000000000" pitchFamily="2" charset="2"/>
                  </a:rPr>
                  <a:t> = x</a:t>
                </a:r>
                <a:r>
                  <a:rPr lang="en-US" sz="2100" baseline="30000" dirty="0" smtClean="0">
                    <a:sym typeface="Wingdings" panose="05000000000000000000" pitchFamily="2" charset="2"/>
                  </a:rPr>
                  <a:t></a:t>
                </a:r>
                <a:br>
                  <a:rPr lang="en-US" sz="2100" baseline="30000" dirty="0" smtClean="0">
                    <a:sym typeface="Wingdings" panose="05000000000000000000" pitchFamily="2" charset="2"/>
                  </a:rPr>
                </a:br>
                <a:r>
                  <a:rPr lang="en-US" sz="1000" baseline="30000" dirty="0" smtClean="0">
                    <a:sym typeface="Wingdings" panose="05000000000000000000" pitchFamily="2" charset="2"/>
                  </a:rPr>
                  <a:t/>
                </a:r>
                <a:br>
                  <a:rPr lang="en-US" sz="1000" baseline="30000" dirty="0" smtClean="0">
                    <a:sym typeface="Wingdings" panose="05000000000000000000" pitchFamily="2" charset="2"/>
                  </a:rPr>
                </a:br>
                <a:r>
                  <a:rPr lang="en-US" sz="2100" dirty="0" smtClean="0"/>
                  <a:t>x</a:t>
                </a:r>
                <a:r>
                  <a:rPr lang="en-US" sz="2100" baseline="30000" dirty="0" smtClean="0"/>
                  <a:t>3</a:t>
                </a:r>
                <a:r>
                  <a:rPr lang="en-US" sz="2100" dirty="0"/>
                  <a:t> ÷ </a:t>
                </a:r>
                <a:r>
                  <a:rPr lang="en-US" sz="2100" dirty="0" smtClean="0"/>
                  <a:t>x</a:t>
                </a:r>
                <a:r>
                  <a:rPr lang="en-US" sz="2100" baseline="30000" dirty="0" smtClean="0"/>
                  <a:t>3 </a:t>
                </a:r>
                <a:r>
                  <a:rPr lang="en-US" sz="21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dirty="0"/>
                          <m:t>x</m:t>
                        </m:r>
                        <m:r>
                          <m:rPr>
                            <m:nor/>
                          </m:rPr>
                          <a:rPr lang="en-US" sz="21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dirty="0"/>
                          <m:t>x</m:t>
                        </m:r>
                        <m:r>
                          <m:rPr>
                            <m:nor/>
                          </m:rPr>
                          <a:rPr lang="en-US" sz="2100" baseline="30000" dirty="0"/>
                          <m:t>3</m:t>
                        </m:r>
                      </m:den>
                    </m:f>
                  </m:oMath>
                </a14:m>
                <a:r>
                  <a:rPr lang="en-US" sz="2100" dirty="0" smtClean="0"/>
                  <a:t> = </a:t>
                </a:r>
                <a:r>
                  <a:rPr lang="en-US" sz="2100" dirty="0" smtClean="0">
                    <a:sym typeface="Wingdings" panose="05000000000000000000" pitchFamily="2" charset="2"/>
                  </a:rPr>
                  <a:t></a:t>
                </a:r>
                <a:br>
                  <a:rPr lang="en-US" sz="2100" dirty="0" smtClean="0">
                    <a:sym typeface="Wingdings" panose="05000000000000000000" pitchFamily="2" charset="2"/>
                  </a:rPr>
                </a:br>
                <a:r>
                  <a:rPr lang="en-US" sz="400" dirty="0" smtClean="0">
                    <a:sym typeface="Wingdings" panose="05000000000000000000" pitchFamily="2" charset="2"/>
                  </a:rPr>
                  <a:t/>
                </a:r>
                <a:br>
                  <a:rPr lang="en-US" sz="400" dirty="0" smtClean="0">
                    <a:sym typeface="Wingdings" panose="05000000000000000000" pitchFamily="2" charset="2"/>
                  </a:rPr>
                </a:br>
                <a:r>
                  <a:rPr lang="en-US" sz="2100" dirty="0" smtClean="0">
                    <a:sym typeface="Wingdings" panose="05000000000000000000" pitchFamily="2" charset="2"/>
                  </a:rPr>
                  <a:t>Therefor </a:t>
                </a:r>
                <a:r>
                  <a:rPr lang="en-US" sz="2100" dirty="0"/>
                  <a:t>x</a:t>
                </a:r>
                <a:r>
                  <a:rPr lang="en-US" sz="2100" baseline="30000" dirty="0" smtClean="0">
                    <a:sym typeface="Wingdings" panose="05000000000000000000" pitchFamily="2" charset="2"/>
                  </a:rPr>
                  <a:t> </a:t>
                </a:r>
                <a:r>
                  <a:rPr lang="en-US" sz="2100" dirty="0" smtClean="0">
                    <a:sym typeface="Wingdings" panose="05000000000000000000" pitchFamily="2" charset="2"/>
                  </a:rPr>
                  <a:t>=</a:t>
                </a:r>
              </a:p>
              <a:p>
                <a:pPr marL="969963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100" i="1" dirty="0"/>
                  <a:t>x</a:t>
                </a:r>
                <a:r>
                  <a:rPr lang="en-US" sz="2100" baseline="30000" dirty="0"/>
                  <a:t>3</a:t>
                </a:r>
                <a:r>
                  <a:rPr lang="en-US" sz="2100" dirty="0"/>
                  <a:t> ÷ </a:t>
                </a:r>
                <a:r>
                  <a:rPr lang="en-US" sz="2100" i="1" dirty="0" smtClean="0"/>
                  <a:t>x</a:t>
                </a:r>
                <a:r>
                  <a:rPr lang="en-US" sz="2100" baseline="30000" dirty="0" smtClean="0"/>
                  <a:t>4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= x</a:t>
                </a:r>
                <a:r>
                  <a:rPr lang="en-US" sz="2100" baseline="30000" dirty="0">
                    <a:sym typeface="Wingdings" panose="05000000000000000000" pitchFamily="2" charset="2"/>
                  </a:rPr>
                  <a:t> - </a:t>
                </a:r>
                <a:r>
                  <a:rPr lang="en-US" sz="2100" dirty="0">
                    <a:sym typeface="Wingdings" panose="05000000000000000000" pitchFamily="2" charset="2"/>
                  </a:rPr>
                  <a:t> = x</a:t>
                </a:r>
                <a:r>
                  <a:rPr lang="en-US" sz="2100" baseline="30000" dirty="0" smtClean="0">
                    <a:sym typeface="Wingdings" panose="05000000000000000000" pitchFamily="2" charset="2"/>
                  </a:rPr>
                  <a:t></a:t>
                </a:r>
                <a:br>
                  <a:rPr lang="en-US" sz="2100" baseline="30000" dirty="0" smtClean="0">
                    <a:sym typeface="Wingdings" panose="05000000000000000000" pitchFamily="2" charset="2"/>
                  </a:rPr>
                </a:br>
                <a:r>
                  <a:rPr lang="en-US" sz="2100" dirty="0" smtClean="0"/>
                  <a:t>x</a:t>
                </a:r>
                <a:r>
                  <a:rPr lang="en-US" sz="2100" baseline="30000" dirty="0" smtClean="0"/>
                  <a:t>3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÷ </a:t>
                </a:r>
                <a:r>
                  <a:rPr lang="en-US" sz="2100" dirty="0" smtClean="0"/>
                  <a:t>x</a:t>
                </a:r>
                <a:r>
                  <a:rPr lang="en-US" sz="2100" baseline="30000" dirty="0" smtClean="0"/>
                  <a:t>4 </a:t>
                </a:r>
                <a:r>
                  <a:rPr lang="en-US" sz="21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dirty="0"/>
                          <m:t>x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b="0" i="1" dirty="0" smtClean="0"/>
                          <m:t>x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dirty="0"/>
                          <m:t>x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</m:den>
                    </m:f>
                  </m:oMath>
                </a14:m>
                <a:r>
                  <a:rPr lang="en-US" sz="2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dirty="0">
                            <a:sym typeface="Wingdings" panose="05000000000000000000" pitchFamily="2" charset="2"/>
                          </a:rPr>
                          <m:t>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dirty="0"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r>
                  <a:rPr lang="en-US" sz="2100" dirty="0" smtClean="0">
                    <a:sym typeface="Wingdings" panose="05000000000000000000" pitchFamily="2" charset="2"/>
                  </a:rPr>
                  <a:t/>
                </a:r>
                <a:br>
                  <a:rPr lang="en-US" sz="2100" dirty="0" smtClean="0">
                    <a:sym typeface="Wingdings" panose="05000000000000000000" pitchFamily="2" charset="2"/>
                  </a:rPr>
                </a:br>
                <a:r>
                  <a:rPr lang="en-US" sz="900" dirty="0">
                    <a:sym typeface="Wingdings" panose="05000000000000000000" pitchFamily="2" charset="2"/>
                  </a:rPr>
                  <a:t/>
                </a:r>
                <a:br>
                  <a:rPr lang="en-US" sz="900" dirty="0">
                    <a:sym typeface="Wingdings" panose="05000000000000000000" pitchFamily="2" charset="2"/>
                  </a:rPr>
                </a:br>
                <a:r>
                  <a:rPr lang="en-US" sz="2100" dirty="0">
                    <a:sym typeface="Wingdings" panose="05000000000000000000" pitchFamily="2" charset="2"/>
                  </a:rPr>
                  <a:t>Therefor </a:t>
                </a:r>
                <a:r>
                  <a:rPr lang="en-US" sz="2100" dirty="0"/>
                  <a:t>x</a:t>
                </a:r>
                <a:r>
                  <a:rPr lang="en-US" sz="2100" baseline="30000" dirty="0">
                    <a:sym typeface="Wingdings" panose="05000000000000000000" pitchFamily="2" charset="2"/>
                  </a:rPr>
                  <a:t> </a:t>
                </a:r>
                <a:r>
                  <a:rPr lang="en-US" sz="2100" dirty="0"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dirty="0">
                            <a:sym typeface="Wingdings" panose="05000000000000000000" pitchFamily="2" charset="2"/>
                          </a:rPr>
                          <m:t>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dirty="0"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endParaRPr lang="en-US" sz="1000" dirty="0" smtClean="0"/>
              </a:p>
              <a:p>
                <a:pPr marL="969963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100" dirty="0"/>
                  <a:t>x</a:t>
                </a:r>
                <a:r>
                  <a:rPr lang="en-US" sz="2100" baseline="30000" dirty="0"/>
                  <a:t>3</a:t>
                </a:r>
                <a:r>
                  <a:rPr lang="en-US" sz="2100" dirty="0"/>
                  <a:t> ÷ </a:t>
                </a:r>
                <a:r>
                  <a:rPr lang="en-US" sz="2100" dirty="0" smtClean="0"/>
                  <a:t>x</a:t>
                </a:r>
                <a:r>
                  <a:rPr lang="en-US" sz="2100" baseline="30000" dirty="0" smtClean="0"/>
                  <a:t>5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= x</a:t>
                </a:r>
                <a:r>
                  <a:rPr lang="en-US" sz="2100" baseline="30000" dirty="0">
                    <a:sym typeface="Wingdings" panose="05000000000000000000" pitchFamily="2" charset="2"/>
                  </a:rPr>
                  <a:t> - </a:t>
                </a:r>
                <a:r>
                  <a:rPr lang="en-US" sz="2100" dirty="0">
                    <a:sym typeface="Wingdings" panose="05000000000000000000" pitchFamily="2" charset="2"/>
                  </a:rPr>
                  <a:t> = x</a:t>
                </a:r>
                <a:r>
                  <a:rPr lang="en-US" sz="2100" baseline="30000" dirty="0">
                    <a:sym typeface="Wingdings" panose="05000000000000000000" pitchFamily="2" charset="2"/>
                  </a:rPr>
                  <a:t></a:t>
                </a:r>
                <a:br>
                  <a:rPr lang="en-US" sz="2100" baseline="30000" dirty="0">
                    <a:sym typeface="Wingdings" panose="05000000000000000000" pitchFamily="2" charset="2"/>
                  </a:rPr>
                </a:br>
                <a:r>
                  <a:rPr lang="en-US" sz="2100" dirty="0"/>
                  <a:t>x</a:t>
                </a:r>
                <a:r>
                  <a:rPr lang="en-US" sz="2100" baseline="30000" dirty="0"/>
                  <a:t>3</a:t>
                </a:r>
                <a:r>
                  <a:rPr lang="en-US" sz="2100" dirty="0"/>
                  <a:t> ÷ </a:t>
                </a:r>
                <a:r>
                  <a:rPr lang="en-US" sz="2100" dirty="0" smtClean="0"/>
                  <a:t>x</a:t>
                </a:r>
                <a:r>
                  <a:rPr lang="en-US" sz="2100" baseline="30000" dirty="0" smtClean="0"/>
                  <a:t>5 </a:t>
                </a:r>
                <a:r>
                  <a:rPr lang="en-US" sz="21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dirty="0"/>
                          <m:t>x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dirty="0"/>
                          <m:t>x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i="1" dirty="0"/>
                          <m:t>x</m:t>
                        </m:r>
                      </m:den>
                    </m:f>
                  </m:oMath>
                </a14:m>
                <a:r>
                  <a:rPr lang="en-US" sz="2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dirty="0">
                            <a:sym typeface="Wingdings" panose="05000000000000000000" pitchFamily="2" charset="2"/>
                          </a:rPr>
                          <m:t>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dirty="0"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r>
                  <a:rPr lang="en-US" sz="2100" dirty="0" smtClean="0">
                    <a:sym typeface="Wingdings" panose="05000000000000000000" pitchFamily="2" charset="2"/>
                  </a:rPr>
                  <a:t/>
                </a:r>
                <a:br>
                  <a:rPr lang="en-US" sz="2100" dirty="0" smtClean="0">
                    <a:sym typeface="Wingdings" panose="05000000000000000000" pitchFamily="2" charset="2"/>
                  </a:rPr>
                </a:br>
                <a:r>
                  <a:rPr lang="en-US" sz="700" dirty="0">
                    <a:sym typeface="Wingdings" panose="05000000000000000000" pitchFamily="2" charset="2"/>
                  </a:rPr>
                  <a:t/>
                </a:r>
                <a:br>
                  <a:rPr lang="en-US" sz="700" dirty="0">
                    <a:sym typeface="Wingdings" panose="05000000000000000000" pitchFamily="2" charset="2"/>
                  </a:rPr>
                </a:br>
                <a:r>
                  <a:rPr lang="en-US" sz="2100" dirty="0">
                    <a:sym typeface="Wingdings" panose="05000000000000000000" pitchFamily="2" charset="2"/>
                  </a:rPr>
                  <a:t>Therefor </a:t>
                </a:r>
                <a:r>
                  <a:rPr lang="en-US" sz="2100" dirty="0"/>
                  <a:t>x</a:t>
                </a:r>
                <a:r>
                  <a:rPr lang="en-US" sz="2100" baseline="30000" dirty="0">
                    <a:sym typeface="Wingdings" panose="05000000000000000000" pitchFamily="2" charset="2"/>
                  </a:rPr>
                  <a:t> </a:t>
                </a:r>
                <a:r>
                  <a:rPr lang="en-US" sz="2100" dirty="0"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dirty="0">
                            <a:sym typeface="Wingdings" panose="05000000000000000000" pitchFamily="2" charset="2"/>
                          </a:rPr>
                          <m:t>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dirty="0"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6700"/>
                <a:ext cx="5256584" cy="4920899"/>
              </a:xfrm>
              <a:prstGeom prst="rect">
                <a:avLst/>
              </a:prstGeom>
              <a:blipFill rotWithShape="0">
                <a:blip r:embed="rId4"/>
                <a:stretch>
                  <a:fillRect l="-1275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6135687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Q11b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negative power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270752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1124744"/>
            <a:ext cx="8712968" cy="5632311"/>
          </a:xfrm>
          <a:prstGeom prst="rect">
            <a:avLst/>
          </a:prstGeom>
        </p:spPr>
        <p:txBody>
          <a:bodyPr wrap="square" numCol="1" spcCol="182880">
            <a:spAutoFit/>
          </a:bodyPr>
          <a:lstStyle/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	Algebra	30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Prior knowledge check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30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2.1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Algebraic indices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31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/>
              <a:t>Expanding </a:t>
            </a:r>
            <a:r>
              <a:rPr lang="en-US" sz="2400" dirty="0"/>
              <a:t>and </a:t>
            </a:r>
            <a:r>
              <a:rPr lang="en-US" sz="2400" dirty="0" smtClean="0"/>
              <a:t>Factorising	33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Equations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35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2.4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Formulae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37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2.5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Linear sequences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40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2.6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Non-linear sequences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42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2.7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expanding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Factorising	46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Problem-solving	48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Checkup	50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Strengthen	51</a:t>
            </a: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Extend	55</a:t>
            </a: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check	58</a:t>
            </a: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Unit Test	59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 Same Side Corner Rectangle 5">
            <a:hlinkClick r:id="rId3" action="ppaction://hlinkpres?slideindex=1&amp;slidetitle="/>
          </p:cNvPr>
          <p:cNvSpPr/>
          <p:nvPr/>
        </p:nvSpPr>
        <p:spPr>
          <a:xfrm>
            <a:off x="6948264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iv</a:t>
            </a:r>
            <a:endParaRPr lang="en-GB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04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276872"/>
            <a:ext cx="52565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indent="-512763">
              <a:buClr>
                <a:srgbClr val="C00000"/>
              </a:buClr>
              <a:buFont typeface="+mj-lt"/>
              <a:buAutoNum type="arabicPeriod" startAt="12"/>
              <a:tabLst>
                <a:tab pos="969963" algn="l"/>
                <a:tab pos="2743200" algn="l"/>
              </a:tabLst>
            </a:pPr>
            <a:r>
              <a:rPr lang="en-US" sz="2100" dirty="0" smtClean="0"/>
              <a:t>Simplify</a:t>
            </a:r>
          </a:p>
          <a:p>
            <a:pPr marL="969963" lvl="1" indent="-512763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2100" dirty="0" smtClean="0"/>
              <a:t>b</a:t>
            </a:r>
            <a:r>
              <a:rPr lang="en-US" sz="2100" baseline="30000" dirty="0" smtClean="0"/>
              <a:t>1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b.</a:t>
            </a:r>
            <a:r>
              <a:rPr lang="en-US" sz="2100" dirty="0" smtClean="0"/>
              <a:t>  h</a:t>
            </a:r>
            <a:r>
              <a:rPr lang="en-US" sz="2100" baseline="30000" dirty="0" smtClean="0"/>
              <a:t>-3</a:t>
            </a:r>
          </a:p>
          <a:p>
            <a:pPr marL="969963" lvl="1" indent="-512763">
              <a:buClr>
                <a:srgbClr val="C00000"/>
              </a:buClr>
              <a:buFont typeface="+mj-lt"/>
              <a:buAutoNum type="alphaLcPeriod" startAt="3"/>
              <a:tabLst>
                <a:tab pos="969963" algn="l"/>
                <a:tab pos="2743200" algn="l"/>
              </a:tabLst>
            </a:pPr>
            <a:r>
              <a:rPr lang="en-US" sz="2100" dirty="0" smtClean="0"/>
              <a:t>p</a:t>
            </a:r>
            <a:r>
              <a:rPr lang="en-US" sz="2100" baseline="30000" dirty="0" smtClean="0"/>
              <a:t>0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d.</a:t>
            </a:r>
            <a:r>
              <a:rPr lang="en-US" sz="2100" dirty="0" smtClean="0"/>
              <a:t>  r</a:t>
            </a:r>
            <a:r>
              <a:rPr lang="en-US" sz="2100" baseline="30000" dirty="0" smtClean="0"/>
              <a:t>-6</a:t>
            </a:r>
            <a:endParaRPr lang="en-US" sz="2100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 flipH="1">
                <a:off x="251520" y="3356992"/>
                <a:ext cx="5204539" cy="629852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sz="21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Q12b </a:t>
                </a:r>
                <a:r>
                  <a:rPr lang="en-US" sz="21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 h</a:t>
                </a:r>
                <a:r>
                  <a:rPr lang="en-US" sz="21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(h</a:t>
                </a:r>
                <a:r>
                  <a:rPr lang="en-US" sz="21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1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b="0" i="0" dirty="0" smtClean="0">
                            <a:solidFill>
                              <a:schemeClr val="tx1"/>
                            </a:solidFill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dirty="0">
                            <a:solidFill>
                              <a:schemeClr val="tx1"/>
                            </a:solidFill>
                            <a:sym typeface="Wingdings" panose="05000000000000000000" pitchFamily="2" charset="2"/>
                          </a:rPr>
                          <m:t></m:t>
                        </m:r>
                        <m:r>
                          <m:rPr>
                            <m:nor/>
                          </m:rPr>
                          <a:rPr lang="en-US" sz="2100" baseline="30000" dirty="0">
                            <a:solidFill>
                              <a:schemeClr val="tx1"/>
                            </a:solidFill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endPara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3356992"/>
                <a:ext cx="5204539" cy="6298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94180" y="1196752"/>
            <a:ext cx="5213924" cy="1050584"/>
            <a:chOff x="150164" y="6494199"/>
            <a:chExt cx="5213924" cy="1050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 flipH="1">
                  <a:off x="150164" y="6667363"/>
                  <a:ext cx="5213924" cy="87742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21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en-US" sz="21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r>
                    <a:rPr lang="en-US" sz="21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1 and x</a:t>
                  </a:r>
                  <a:r>
                    <a:rPr lang="en-US" sz="21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-m</a:t>
                  </a:r>
                  <a:r>
                    <a:rPr lang="en-US" sz="21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100" b="0" i="0" dirty="0" smtClean="0">
                              <a:solidFill>
                                <a:schemeClr val="tx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10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100" b="0" i="0" baseline="30000" smtClean="0">
                              <a:solidFill>
                                <a:schemeClr val="tx1"/>
                              </a:solidFill>
                            </a:rPr>
                            <m:t>m</m:t>
                          </m:r>
                        </m:den>
                      </m:f>
                    </m:oMath>
                  </a14:m>
                  <a:r>
                    <a:rPr lang="en-US" sz="21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67363"/>
                  <a:ext cx="5213924" cy="8774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Pentagon 10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</a:t>
              </a:r>
              <a:endParaRPr 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5905" y="4077072"/>
            <a:ext cx="5130191" cy="1252006"/>
            <a:chOff x="3483872" y="1089031"/>
            <a:chExt cx="5264592" cy="1252006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3491880" y="1089031"/>
              <a:ext cx="5256584" cy="1252006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3483872" y="1089031"/>
              <a:ext cx="5256584" cy="44268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– Exam-Style Questions</a:t>
              </a:r>
              <a:endPara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63889" y="1602373"/>
              <a:ext cx="509513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2100" dirty="0"/>
                <a:t>Simplify 3c</a:t>
              </a:r>
              <a:r>
                <a:rPr lang="en-US" sz="2100" baseline="30000" dirty="0"/>
                <a:t>2</a:t>
              </a:r>
              <a:r>
                <a:rPr lang="en-US" sz="2100" dirty="0"/>
                <a:t>d</a:t>
              </a:r>
              <a:r>
                <a:rPr lang="en-US" sz="2100" baseline="30000" dirty="0"/>
                <a:t>3</a:t>
              </a:r>
              <a:r>
                <a:rPr lang="en-US" sz="2100" dirty="0"/>
                <a:t> x </a:t>
              </a:r>
              <a:r>
                <a:rPr lang="en-US" sz="2100" dirty="0" smtClean="0"/>
                <a:t>4cd</a:t>
              </a:r>
              <a:r>
                <a:rPr lang="en-US" sz="2100" baseline="30000" dirty="0" smtClean="0"/>
                <a:t>-2</a:t>
              </a:r>
              <a:r>
                <a:rPr lang="en-US" sz="2100" dirty="0" smtClean="0"/>
                <a:t> 	</a:t>
              </a:r>
              <a:r>
                <a:rPr lang="en-US" sz="2100" b="1" dirty="0" smtClean="0"/>
                <a:t>(</a:t>
              </a:r>
              <a:r>
                <a:rPr lang="en-US" sz="2100" b="1" dirty="0"/>
                <a:t>3 marks)</a:t>
              </a:r>
              <a:r>
                <a:rPr lang="en-US" sz="2100" dirty="0"/>
                <a:t> </a:t>
              </a:r>
            </a:p>
            <a:p>
              <a:pPr marL="457200" indent="-4572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2100" i="1" dirty="0" smtClean="0"/>
                <a:t>x</a:t>
              </a:r>
              <a:r>
                <a:rPr lang="en-US" sz="2100" baseline="30000" dirty="0" smtClean="0"/>
                <a:t>-4</a:t>
              </a:r>
              <a:r>
                <a:rPr lang="en-US" sz="2100" dirty="0" smtClean="0"/>
                <a:t> x </a:t>
              </a:r>
              <a:r>
                <a:rPr lang="en-US" sz="2100" i="1" dirty="0" err="1" smtClean="0"/>
                <a:t>x</a:t>
              </a:r>
              <a:r>
                <a:rPr lang="en-US" sz="2100" baseline="30000" dirty="0" err="1" smtClean="0"/>
                <a:t>n</a:t>
              </a:r>
              <a:r>
                <a:rPr lang="en-US" sz="2100" dirty="0" smtClean="0"/>
                <a:t> = </a:t>
              </a:r>
              <a:r>
                <a:rPr lang="en-US" sz="2100" i="1" dirty="0" smtClean="0"/>
                <a:t>x</a:t>
              </a:r>
              <a:r>
                <a:rPr lang="en-US" sz="2100" baseline="30000" dirty="0" smtClean="0"/>
                <a:t>7</a:t>
              </a:r>
              <a:r>
                <a:rPr lang="en-US" sz="2100" dirty="0" smtClean="0"/>
                <a:t> Work </a:t>
              </a:r>
              <a:r>
                <a:rPr lang="en-US" sz="2100" dirty="0"/>
                <a:t>out </a:t>
              </a:r>
              <a:r>
                <a:rPr lang="en-US" sz="2100" i="1" dirty="0"/>
                <a:t>n</a:t>
              </a:r>
              <a:r>
                <a:rPr lang="en-US" sz="2100" dirty="0" smtClean="0"/>
                <a:t>.	</a:t>
              </a:r>
              <a:r>
                <a:rPr lang="en-US" sz="2100" b="1" dirty="0" smtClean="0"/>
                <a:t> (</a:t>
              </a:r>
              <a:r>
                <a:rPr lang="en-US" sz="2100" b="1" dirty="0"/>
                <a:t>1 </a:t>
              </a:r>
              <a:r>
                <a:rPr lang="en-US" sz="2100" b="1" dirty="0" smtClean="0"/>
                <a:t>mark)</a:t>
              </a:r>
              <a:endParaRPr lang="en-US" sz="2100" b="1" dirty="0"/>
            </a:p>
          </p:txBody>
        </p:sp>
      </p:grpSp>
      <p:sp>
        <p:nvSpPr>
          <p:cNvPr id="19" name="Rectangle 18"/>
          <p:cNvSpPr/>
          <p:nvPr/>
        </p:nvSpPr>
        <p:spPr>
          <a:xfrm flipH="1">
            <a:off x="223753" y="5445224"/>
            <a:ext cx="5204539" cy="1061829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 </a:t>
            </a:r>
            <a:r>
              <a:rPr lang="en-U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multiply the numbers then simplify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1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1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1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4091609"/>
            <a:ext cx="705543" cy="705543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3059012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5112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2763" indent="-512763"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969963" algn="l"/>
                    <a:tab pos="2743200" algn="l"/>
                  </a:tabLst>
                </a:pPr>
                <a:r>
                  <a:rPr lang="en-US" sz="2200" dirty="0" smtClean="0"/>
                  <a:t>Simplify</a:t>
                </a:r>
              </a:p>
              <a:p>
                <a:pPr marL="969963" lvl="1" indent="-512763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200" dirty="0" smtClean="0"/>
                  <a:t>(t</a:t>
                </a:r>
                <a:r>
                  <a:rPr lang="en-US" sz="2200" baseline="30000" dirty="0" smtClean="0"/>
                  <a:t>-2</a:t>
                </a:r>
                <a:r>
                  <a:rPr lang="en-US" sz="2200" dirty="0"/>
                  <a:t>)</a:t>
                </a:r>
                <a:r>
                  <a:rPr lang="en-US" sz="2200" baseline="30000" dirty="0"/>
                  <a:t>-3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200" dirty="0" smtClean="0"/>
                  <a:t>  (</a:t>
                </a:r>
                <a:r>
                  <a:rPr lang="en-US" sz="2200" dirty="0"/>
                  <a:t>x</a:t>
                </a:r>
                <a:r>
                  <a:rPr lang="en-US" sz="2200" baseline="30000" dirty="0"/>
                  <a:t>-1</a:t>
                </a:r>
                <a:r>
                  <a:rPr lang="en-US" sz="2200" dirty="0"/>
                  <a:t>)</a:t>
                </a:r>
                <a:r>
                  <a:rPr lang="en-US" sz="2200" baseline="30000" dirty="0"/>
                  <a:t>-2</a:t>
                </a:r>
                <a:r>
                  <a:rPr lang="en-US" sz="2200" dirty="0"/>
                  <a:t> </a:t>
                </a:r>
                <a:endParaRPr lang="en-US" sz="2200" dirty="0" smtClean="0"/>
              </a:p>
              <a:p>
                <a:pPr marL="969963" lvl="1" indent="-512763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:r>
                  <a:rPr lang="en-US" sz="2200" dirty="0" smtClean="0"/>
                  <a:t>(q</a:t>
                </a:r>
                <a:r>
                  <a:rPr lang="en-US" sz="2200" baseline="30000" dirty="0" smtClean="0"/>
                  <a:t>2</a:t>
                </a:r>
                <a:r>
                  <a:rPr lang="en-US" sz="2200" dirty="0" smtClean="0"/>
                  <a:t>)</a:t>
                </a:r>
                <a:r>
                  <a:rPr lang="en-US" sz="2200" baseline="30000" dirty="0" smtClean="0"/>
                  <a:t>0</a:t>
                </a:r>
                <a:r>
                  <a:rPr lang="en-US" sz="2200" dirty="0" smtClean="0"/>
                  <a:t>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200" dirty="0" smtClean="0"/>
                  <a:t>  (w</a:t>
                </a:r>
                <a:r>
                  <a:rPr lang="en-US" sz="2200" baseline="30000" dirty="0" smtClean="0"/>
                  <a:t>-1</a:t>
                </a:r>
                <a:r>
                  <a:rPr lang="en-US" sz="2200" dirty="0" smtClean="0"/>
                  <a:t>)</a:t>
                </a:r>
                <a:r>
                  <a:rPr lang="en-US" sz="2200" baseline="30000" dirty="0" smtClean="0"/>
                  <a:t>-1</a:t>
                </a:r>
                <a:br>
                  <a:rPr lang="en-US" sz="2200" baseline="30000" dirty="0" smtClean="0"/>
                </a:br>
                <a:r>
                  <a:rPr lang="en-US" sz="2200" baseline="30000" dirty="0" smtClean="0"/>
                  <a:t/>
                </a:r>
                <a:br>
                  <a:rPr lang="en-US" sz="2200" baseline="30000" dirty="0" smtClean="0"/>
                </a:br>
                <a:r>
                  <a:rPr lang="en-US" sz="2200" baseline="30000" dirty="0" smtClean="0"/>
                  <a:t/>
                </a:r>
                <a:br>
                  <a:rPr lang="en-US" sz="2200" baseline="30000" dirty="0" smtClean="0"/>
                </a:br>
                <a:r>
                  <a:rPr lang="en-US" sz="2200" baseline="30000" dirty="0" smtClean="0"/>
                  <a:t/>
                </a:r>
                <a:br>
                  <a:rPr lang="en-US" sz="2200" baseline="30000" dirty="0" smtClean="0"/>
                </a:br>
                <a:r>
                  <a:rPr lang="en-US" sz="2200" baseline="30000" dirty="0" smtClean="0"/>
                  <a:t/>
                </a:r>
                <a:br>
                  <a:rPr lang="en-US" sz="2200" baseline="30000" dirty="0" smtClean="0"/>
                </a:br>
                <a:r>
                  <a:rPr lang="en-US" sz="2200" baseline="30000" dirty="0" smtClean="0"/>
                  <a:t/>
                </a:r>
                <a:br>
                  <a:rPr lang="en-US" sz="2200" baseline="30000" dirty="0" smtClean="0"/>
                </a:br>
                <a:endParaRPr lang="en-US" sz="2200" baseline="30000" dirty="0"/>
              </a:p>
              <a:p>
                <a:pPr marL="512763" indent="-512763"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969963" algn="l"/>
                    <a:tab pos="2743200" algn="l"/>
                  </a:tabLst>
                </a:pPr>
                <a:r>
                  <a:rPr lang="en-US" sz="2200" dirty="0" smtClean="0"/>
                  <a:t>Simplify</a:t>
                </a:r>
                <a:endParaRPr lang="en-US" sz="2200" dirty="0"/>
              </a:p>
              <a:p>
                <a:pPr marL="969963" lvl="1" indent="-512763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200" dirty="0" smtClean="0"/>
                  <a:t>(x</a:t>
                </a:r>
                <a:r>
                  <a:rPr lang="en-US" sz="2200" baseline="30000" dirty="0" smtClean="0"/>
                  <a:t>7</a:t>
                </a:r>
                <a:r>
                  <a:rPr lang="en-US" sz="2200" dirty="0" smtClean="0"/>
                  <a:t>y</a:t>
                </a:r>
                <a:r>
                  <a:rPr lang="en-US" sz="2200" baseline="30000" dirty="0" smtClean="0"/>
                  <a:t>2</a:t>
                </a:r>
                <a:r>
                  <a:rPr lang="en-US" sz="2200" dirty="0" smtClean="0"/>
                  <a:t>)</a:t>
                </a:r>
                <a:r>
                  <a:rPr lang="en-US" sz="2200" baseline="30000" dirty="0" smtClean="0"/>
                  <a:t>0</a:t>
                </a:r>
                <a:r>
                  <a:rPr lang="en-US" sz="2200" dirty="0" smtClean="0"/>
                  <a:t> 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200" dirty="0" smtClean="0"/>
                  <a:t>  </a:t>
                </a:r>
                <a:r>
                  <a:rPr lang="en-US" sz="2200" dirty="0"/>
                  <a:t>(</a:t>
                </a:r>
                <a:r>
                  <a:rPr lang="en-US" sz="2200" dirty="0" smtClean="0"/>
                  <a:t>e</a:t>
                </a:r>
                <a:r>
                  <a:rPr lang="en-US" sz="2200" baseline="30000" dirty="0" smtClean="0"/>
                  <a:t>2</a:t>
                </a:r>
                <a:r>
                  <a:rPr lang="en-US" sz="2200" i="1" dirty="0" smtClean="0"/>
                  <a:t>f</a:t>
                </a:r>
                <a:r>
                  <a:rPr lang="en-US" sz="2200" baseline="30000" dirty="0" smtClean="0"/>
                  <a:t>3</a:t>
                </a:r>
                <a:r>
                  <a:rPr lang="en-US" sz="2200" dirty="0"/>
                  <a:t>)</a:t>
                </a:r>
                <a:r>
                  <a:rPr lang="en-US" sz="2200" baseline="30000" dirty="0"/>
                  <a:t>-1</a:t>
                </a:r>
                <a:r>
                  <a:rPr lang="en-US" sz="2200" dirty="0"/>
                  <a:t> </a:t>
                </a:r>
                <a:endParaRPr lang="en-US" sz="2200" dirty="0" smtClean="0"/>
              </a:p>
              <a:p>
                <a:pPr marL="969963" lvl="1" indent="-512763">
                  <a:lnSpc>
                    <a:spcPts val="49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:r>
                  <a:rPr lang="en-US" sz="2200" dirty="0" smtClean="0"/>
                  <a:t>(2p</a:t>
                </a:r>
                <a:r>
                  <a:rPr lang="en-US" sz="2200" baseline="30000" dirty="0" smtClean="0"/>
                  <a:t>5</a:t>
                </a:r>
                <a:r>
                  <a:rPr lang="en-US" sz="2200" dirty="0" smtClean="0"/>
                  <a:t>q)</a:t>
                </a:r>
                <a:r>
                  <a:rPr lang="en-US" sz="2200" baseline="30000" dirty="0" smtClean="0"/>
                  <a:t>-2</a:t>
                </a:r>
                <a:r>
                  <a:rPr lang="en-US" sz="2200" dirty="0" smtClean="0"/>
                  <a:t>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512763" indent="-512763"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969963" algn="l"/>
                    <a:tab pos="2743200" algn="l"/>
                  </a:tabLst>
                </a:pPr>
                <a:r>
                  <a:rPr lang="en-US" sz="2200" dirty="0"/>
                  <a:t>Simplify</a:t>
                </a:r>
              </a:p>
              <a:p>
                <a:pPr marL="969963" lvl="1" indent="-512763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0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dirty="0" smtClean="0"/>
              </a:p>
              <a:p>
                <a:pPr marL="969963" lvl="1" indent="-512763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0" baseline="3000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200" dirty="0" smtClean="0"/>
                  <a:t>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0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b="0" i="0" baseline="3000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2200" dirty="0"/>
              </a:p>
              <a:p>
                <a:pPr marL="969963" lvl="1" indent="-512763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9963" algn="l"/>
                    <a:tab pos="2743200" algn="l"/>
                  </a:tabLst>
                </a:pPr>
                <a:endParaRPr lang="en-US" sz="22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5112425"/>
              </a:xfrm>
              <a:prstGeom prst="rect">
                <a:avLst/>
              </a:prstGeom>
              <a:blipFill rotWithShape="0">
                <a:blip r:embed="rId6"/>
                <a:stretch>
                  <a:fillRect l="-1275" t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05543" cy="70554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H="1">
            <a:off x="251520" y="2598003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Q14b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negative x negative = positive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251520" y="6095037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Q16a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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8190401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277015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indent="-512763">
              <a:buClr>
                <a:srgbClr val="C00000"/>
              </a:buClr>
              <a:buFont typeface="+mj-lt"/>
              <a:buAutoNum type="arabicPeriod" startAt="18"/>
              <a:tabLst>
                <a:tab pos="969963" algn="l"/>
                <a:tab pos="2743200" algn="l"/>
              </a:tabLst>
            </a:pPr>
            <a:r>
              <a:rPr lang="en-US" sz="3200" dirty="0" smtClean="0"/>
              <a:t>Simplify</a:t>
            </a:r>
          </a:p>
          <a:p>
            <a:pPr marL="969963" lvl="1" indent="-512763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3200" dirty="0" smtClean="0"/>
              <a:t>(3pq</a:t>
            </a:r>
            <a:r>
              <a:rPr lang="en-US" sz="3200" baseline="30000" dirty="0" smtClean="0"/>
              <a:t>-4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	</a:t>
            </a:r>
          </a:p>
          <a:p>
            <a:pPr marL="969963" lvl="1" indent="-512763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3200" dirty="0" smtClean="0"/>
              <a:t>(16c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½</a:t>
            </a:r>
            <a:endParaRPr lang="en-US" sz="3200" baseline="30000" dirty="0"/>
          </a:p>
          <a:p>
            <a:pPr marL="969963" lvl="1" indent="-512763">
              <a:buClr>
                <a:srgbClr val="C00000"/>
              </a:buClr>
              <a:buFont typeface="+mj-lt"/>
              <a:buAutoNum type="alphaLcPeriod" startAt="3"/>
              <a:tabLst>
                <a:tab pos="969963" algn="l"/>
                <a:tab pos="2743200" algn="l"/>
              </a:tabLst>
            </a:pPr>
            <a:r>
              <a:rPr lang="en-US" sz="3200" dirty="0" smtClean="0"/>
              <a:t>(</a:t>
            </a:r>
            <a:r>
              <a:rPr lang="en-US" sz="3200" dirty="0"/>
              <a:t>4x</a:t>
            </a:r>
            <a:r>
              <a:rPr lang="en-US" sz="3200" baseline="30000" dirty="0"/>
              <a:t>-2</a:t>
            </a:r>
            <a:r>
              <a:rPr lang="en-US" sz="3200" dirty="0"/>
              <a:t>y</a:t>
            </a:r>
            <a:r>
              <a:rPr lang="en-US" sz="3200" baseline="30000" dirty="0"/>
              <a:t>8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-½</a:t>
            </a:r>
            <a:r>
              <a:rPr lang="en-US" sz="3200" dirty="0" smtClean="0"/>
              <a:t>	</a:t>
            </a:r>
          </a:p>
          <a:p>
            <a:pPr marL="969963" lvl="1" indent="-512763">
              <a:buClr>
                <a:srgbClr val="C00000"/>
              </a:buClr>
              <a:buFont typeface="+mj-lt"/>
              <a:buAutoNum type="alphaLcPeriod" startAt="3"/>
              <a:tabLst>
                <a:tab pos="969963" algn="l"/>
                <a:tab pos="2743200" algn="l"/>
              </a:tabLst>
            </a:pPr>
            <a:r>
              <a:rPr lang="en-US" sz="3200" dirty="0" smtClean="0"/>
              <a:t>(32x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y</a:t>
            </a:r>
            <a:r>
              <a:rPr lang="en-US" sz="3200" baseline="30000" dirty="0" smtClean="0"/>
              <a:t>-5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-1/5</a:t>
            </a:r>
            <a:endParaRPr lang="en-US" sz="3200" baseline="30000" dirty="0"/>
          </a:p>
        </p:txBody>
      </p:sp>
      <p:sp>
        <p:nvSpPr>
          <p:cNvPr id="23" name="Rectangle 22"/>
          <p:cNvSpPr/>
          <p:nvPr/>
        </p:nvSpPr>
        <p:spPr>
          <a:xfrm flipH="1">
            <a:off x="251520" y="5455677"/>
            <a:ext cx="5204539" cy="1077218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Q18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Begin by writing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</a:t>
            </a: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3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2135" y="1209820"/>
            <a:ext cx="5213924" cy="1000043"/>
            <a:chOff x="150164" y="6494199"/>
            <a:chExt cx="5213924" cy="1000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 flipH="1">
                  <a:off x="150164" y="6673055"/>
                  <a:ext cx="5213924" cy="8211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en-US" sz="32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1/n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73055"/>
                  <a:ext cx="5213924" cy="8211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Pentagon 9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2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2.1 </a:t>
            </a:r>
            <a:r>
              <a:rPr lang="en-GB" dirty="0"/>
              <a:t>– </a:t>
            </a:r>
            <a:r>
              <a:rPr lang="en-GB" dirty="0" smtClean="0"/>
              <a:t>Algebraic Indices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6300070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33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213057"/>
                  </p:ext>
                </p:extLst>
              </p:nvPr>
            </p:nvGraphicFramePr>
            <p:xfrm>
              <a:off x="323528" y="1346236"/>
              <a:ext cx="8496944" cy="4603044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1692188"/>
                    <a:gridCol w="3384376"/>
                    <a:gridCol w="1296144"/>
                  </a:tblGrid>
                  <a:tr h="633159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308706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Expand brackets. 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Factorise algebraic expressions.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Writing expressions in more than one way</a:t>
                          </a:r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helps you to work with them in the easiest way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23307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137872">
                    <a:tc gridSpan="4"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Simplify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  <a:tabLst>
                              <a:tab pos="2176463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32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4x </a:t>
                          </a:r>
                          <a:r>
                            <a:rPr lang="en-US" sz="32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32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32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-2p </a:t>
                          </a:r>
                          <a:r>
                            <a:rPr lang="en-US" sz="32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32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      x </a:t>
                          </a:r>
                          <a:r>
                            <a:rPr lang="en-US" sz="320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32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      s </a:t>
                          </a:r>
                          <a:r>
                            <a:rPr lang="en-US" sz="32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32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</a:t>
                          </a:r>
                          <a:endParaRPr lang="en-US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213057"/>
                  </p:ext>
                </p:extLst>
              </p:nvPr>
            </p:nvGraphicFramePr>
            <p:xfrm>
              <a:off x="323528" y="1346236"/>
              <a:ext cx="8496944" cy="4603044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1692188"/>
                    <a:gridCol w="3384376"/>
                    <a:gridCol w="1296144"/>
                  </a:tblGrid>
                  <a:tr h="633159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308706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Expand brackets. 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Factorise algebraic expressions.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Writing expressions in more than one way</a:t>
                          </a:r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helps you to work with them in the easiest way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23307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137872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" t="-305882" r="-502" b="-139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495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969963" algn="l"/>
                <a:tab pos="2743200" algn="l"/>
              </a:tabLst>
            </a:pPr>
            <a:r>
              <a:rPr lang="en-US" sz="2800" dirty="0"/>
              <a:t>Expand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2800" dirty="0" smtClean="0"/>
              <a:t>4(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2)	b.  3(</a:t>
            </a:r>
            <a:r>
              <a:rPr lang="en-US" sz="2800" i="1" dirty="0" smtClean="0"/>
              <a:t>q</a:t>
            </a:r>
            <a:r>
              <a:rPr lang="en-US" sz="2800" dirty="0" smtClean="0"/>
              <a:t> - 5</a:t>
            </a:r>
            <a:r>
              <a:rPr lang="en-US" sz="2800" dirty="0"/>
              <a:t>)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 startAt="3"/>
              <a:tabLst>
                <a:tab pos="969963" algn="l"/>
                <a:tab pos="2743200" algn="l"/>
              </a:tabLst>
            </a:pPr>
            <a:r>
              <a:rPr lang="en-US" sz="2800" dirty="0" smtClean="0"/>
              <a:t>7(2</a:t>
            </a:r>
            <a:r>
              <a:rPr lang="en-US" sz="2800" i="1" dirty="0" smtClean="0"/>
              <a:t>m</a:t>
            </a:r>
            <a:r>
              <a:rPr lang="en-US" sz="2800" dirty="0" smtClean="0"/>
              <a:t> + 1)	d.  -2(</a:t>
            </a:r>
            <a:r>
              <a:rPr lang="en-US" sz="2800" i="1" dirty="0" smtClean="0"/>
              <a:t>p</a:t>
            </a:r>
            <a:r>
              <a:rPr lang="en-US" sz="2800" dirty="0" smtClean="0"/>
              <a:t> + 6</a:t>
            </a:r>
            <a:r>
              <a:rPr lang="en-US" sz="2800" dirty="0"/>
              <a:t>)</a:t>
            </a:r>
          </a:p>
          <a:p>
            <a:pPr marL="512763" indent="-512763">
              <a:buClr>
                <a:srgbClr val="C00000"/>
              </a:buClr>
              <a:buFont typeface="+mj-lt"/>
              <a:buAutoNum type="arabicPeriod"/>
              <a:tabLst>
                <a:tab pos="969963" algn="l"/>
                <a:tab pos="2743200" algn="l"/>
              </a:tabLst>
            </a:pPr>
            <a:r>
              <a:rPr lang="en-US" sz="2800" dirty="0"/>
              <a:t>Simplify by collecting like terms.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2800" dirty="0" smtClean="0"/>
              <a:t>4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/>
              <a:t>+ 2 + 5</a:t>
            </a:r>
            <a:r>
              <a:rPr lang="en-US" sz="2800" i="1" dirty="0"/>
              <a:t>a</a:t>
            </a:r>
            <a:r>
              <a:rPr lang="en-US" sz="2800" dirty="0"/>
              <a:t> + 3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2800" dirty="0" smtClean="0"/>
              <a:t>3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+ 5 - 2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 smtClean="0"/>
              <a:t>– 1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2800" dirty="0" smtClean="0"/>
              <a:t>4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/>
              <a:t>+ 2</a:t>
            </a:r>
            <a:r>
              <a:rPr lang="en-US" sz="2800" i="1" dirty="0"/>
              <a:t>s</a:t>
            </a:r>
            <a:r>
              <a:rPr lang="en-US" sz="2800" dirty="0"/>
              <a:t> - </a:t>
            </a:r>
            <a:r>
              <a:rPr lang="en-US" sz="2800" dirty="0" smtClean="0"/>
              <a:t>4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/>
              <a:t>+ 3</a:t>
            </a:r>
            <a:r>
              <a:rPr lang="en-US" sz="2800" i="1" dirty="0"/>
              <a:t>s</a:t>
            </a:r>
          </a:p>
          <a:p>
            <a:pPr marL="512763" indent="-512763">
              <a:buClr>
                <a:srgbClr val="C00000"/>
              </a:buClr>
              <a:buFont typeface="+mj-lt"/>
              <a:buAutoNum type="arabicPeriod"/>
              <a:tabLst>
                <a:tab pos="969963" algn="l"/>
                <a:tab pos="2743200" algn="l"/>
              </a:tabLst>
            </a:pPr>
            <a:r>
              <a:rPr lang="en-US" sz="2800" dirty="0" smtClean="0"/>
              <a:t>Find </a:t>
            </a:r>
            <a:r>
              <a:rPr lang="en-US" sz="2800" dirty="0"/>
              <a:t>the highest common factor (HCF) of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743200" algn="l"/>
              </a:tabLst>
            </a:pPr>
            <a:r>
              <a:rPr lang="en-US" sz="2800" dirty="0" smtClean="0"/>
              <a:t>12 </a:t>
            </a:r>
            <a:r>
              <a:rPr lang="en-US" sz="2800" dirty="0"/>
              <a:t>and 10 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/>
              <a:t>18 and 27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lphaLcPeriod" startAt="3"/>
              <a:tabLst>
                <a:tab pos="969963" algn="l"/>
                <a:tab pos="2743200" algn="l"/>
              </a:tabLst>
            </a:pPr>
            <a:r>
              <a:rPr lang="en-US" sz="2800" dirty="0" smtClean="0"/>
              <a:t>9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15	</a:t>
            </a:r>
            <a:endParaRPr lang="en-US" sz="2800" baseline="30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sp>
        <p:nvSpPr>
          <p:cNvPr id="12" name="Flowchart: Delay 11"/>
          <p:cNvSpPr/>
          <p:nvPr/>
        </p:nvSpPr>
        <p:spPr>
          <a:xfrm flipH="1">
            <a:off x="5215019" y="1196752"/>
            <a:ext cx="365093" cy="5316216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6683087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489654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969963" algn="l"/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Reasoning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solidFill>
                  <a:srgbClr val="C00000"/>
                </a:solidFill>
              </a:rPr>
              <a:t>a.</a:t>
            </a:r>
            <a:r>
              <a:rPr lang="en-US" sz="2300" dirty="0" smtClean="0"/>
              <a:t> </a:t>
            </a:r>
            <a:r>
              <a:rPr lang="en-US" sz="2300" dirty="0"/>
              <a:t>Write down an expression containing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brackets </a:t>
            </a:r>
            <a:r>
              <a:rPr lang="en-US" sz="2300" dirty="0"/>
              <a:t>for the area of the rectangle</a:t>
            </a:r>
            <a:r>
              <a:rPr lang="en-US" sz="2300" dirty="0" smtClean="0"/>
              <a:t>.</a:t>
            </a:r>
          </a:p>
          <a:p>
            <a:pPr marL="742950" lvl="1" indent="-40005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300" dirty="0" smtClean="0"/>
              <a:t>Copy and </a:t>
            </a:r>
            <a:r>
              <a:rPr lang="en-US" sz="2300" dirty="0"/>
              <a:t>complete this diagram to show the areas of the two small </a:t>
            </a:r>
            <a:r>
              <a:rPr lang="en-US" sz="2300" dirty="0" smtClean="0"/>
              <a:t>rectangles.</a:t>
            </a:r>
          </a:p>
          <a:p>
            <a:pPr marL="742950" lvl="1" indent="-40005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300" dirty="0" smtClean="0"/>
              <a:t>What </a:t>
            </a:r>
            <a:r>
              <a:rPr lang="en-US" sz="2300" dirty="0"/>
              <a:t>do you notice about your answers to </a:t>
            </a:r>
            <a:r>
              <a:rPr lang="en-US" sz="2300" dirty="0" smtClean="0"/>
              <a:t>parts </a:t>
            </a:r>
            <a:r>
              <a:rPr lang="en-US" sz="2300" b="1" dirty="0"/>
              <a:t>a</a:t>
            </a:r>
            <a:r>
              <a:rPr lang="en-US" sz="2300" dirty="0"/>
              <a:t> and </a:t>
            </a:r>
            <a:r>
              <a:rPr lang="en-US" sz="2300" b="1" dirty="0"/>
              <a:t>b</a:t>
            </a:r>
            <a:r>
              <a:rPr lang="en-US" sz="2300" dirty="0"/>
              <a:t>?</a:t>
            </a:r>
            <a:endParaRPr lang="en-US" sz="23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268356"/>
            <a:ext cx="3632725" cy="1681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455" y="3068556"/>
            <a:ext cx="3632725" cy="14405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1520" y="4402560"/>
            <a:ext cx="8486000" cy="2194792"/>
            <a:chOff x="150164" y="6494199"/>
            <a:chExt cx="8486000" cy="2194792"/>
          </a:xfrm>
        </p:grpSpPr>
        <p:sp>
          <p:nvSpPr>
            <p:cNvPr id="13" name="Rectangle 12"/>
            <p:cNvSpPr/>
            <p:nvPr/>
          </p:nvSpPr>
          <p:spPr>
            <a:xfrm flipH="1">
              <a:off x="150164" y="6673055"/>
              <a:ext cx="8486000" cy="20159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the two sides of a relation such as 2(x + 5) = 2x + 10 are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equal 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all values of x it is called an identity and we write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2(x 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+ 5) =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 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 using the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'≡' 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symbol.</a:t>
              </a:r>
            </a:p>
            <a:p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equation, such as 2x = 6, is only true for certain values of* (in this case * = 3).</a:t>
              </a:r>
            </a:p>
          </p:txBody>
        </p:sp>
        <p:sp>
          <p:nvSpPr>
            <p:cNvPr id="14" name="Pentagon 13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67673"/>
            <a:ext cx="705543" cy="70554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5770308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237397"/>
                <a:ext cx="5256585" cy="395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69963" algn="l"/>
                    <a:tab pos="2743200" algn="l"/>
                  </a:tabLst>
                </a:pPr>
                <a:r>
                  <a:rPr lang="en-US" sz="2200" b="1" dirty="0" smtClean="0">
                    <a:solidFill>
                      <a:srgbClr val="FF0000"/>
                    </a:solidFill>
                  </a:rPr>
                  <a:t>Reasoning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State </a:t>
                </a:r>
                <a:r>
                  <a:rPr lang="en-US" sz="2200" dirty="0"/>
                  <a:t>whether each relation is an equation or an </a:t>
                </a:r>
                <a:r>
                  <a:rPr lang="en-US" sz="2200" dirty="0" smtClean="0"/>
                  <a:t>identity. </a:t>
                </a:r>
                <a:br>
                  <a:rPr lang="en-US" sz="2200" dirty="0" smtClean="0"/>
                </a:br>
                <a:r>
                  <a:rPr lang="en-US" sz="2200" dirty="0" smtClean="0"/>
                  <a:t>Rewrite </a:t>
                </a:r>
                <a:r>
                  <a:rPr lang="en-US" sz="2200" dirty="0"/>
                  <a:t>the identities using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≡</a:t>
                </a:r>
                <a:r>
                  <a:rPr lang="en-US" sz="2200" dirty="0" smtClean="0"/>
                  <a:t>.</a:t>
                </a:r>
                <a:endParaRPr lang="en-US" sz="2200" dirty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3143250" algn="l"/>
                  </a:tabLst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 =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69963" algn="l"/>
                    <a:tab pos="2743200" algn="l"/>
                  </a:tabLst>
                </a:pPr>
                <a:r>
                  <a:rPr lang="en-US" sz="2200" b="1" dirty="0">
                    <a:solidFill>
                      <a:srgbClr val="FF0000"/>
                    </a:solidFill>
                  </a:rPr>
                  <a:t>Reasoning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By drawing rectangles show that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+ 4) 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69963" algn="l"/>
                    <a:tab pos="2743200" algn="l"/>
                  </a:tabLst>
                </a:pP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endParaRPr lang="en-US" sz="22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237397"/>
                <a:ext cx="5256585" cy="3958391"/>
              </a:xfrm>
              <a:prstGeom prst="rect">
                <a:avLst/>
              </a:prstGeom>
              <a:blipFill rotWithShape="0">
                <a:blip r:embed="rId5"/>
                <a:stretch>
                  <a:fillRect l="-1275" t="-924" r="-232" b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4180" y="5157192"/>
            <a:ext cx="5213924" cy="1425351"/>
            <a:chOff x="150164" y="6494199"/>
            <a:chExt cx="5213924" cy="1425351"/>
          </a:xfrm>
        </p:grpSpPr>
        <p:sp>
          <p:nvSpPr>
            <p:cNvPr id="15" name="Rectangle 14"/>
            <p:cNvSpPr/>
            <p:nvPr/>
          </p:nvSpPr>
          <p:spPr>
            <a:xfrm flipH="1">
              <a:off x="150164" y="6673055"/>
              <a:ext cx="5213924" cy="12464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bracket, multiply each term inside the brackets by the term outside the brackets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4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1629943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37397"/>
            <a:ext cx="52565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914400" algn="l"/>
                <a:tab pos="2743200" algn="l"/>
              </a:tabLst>
            </a:pPr>
            <a:r>
              <a:rPr lang="en-US" sz="2100" dirty="0" smtClean="0">
                <a:solidFill>
                  <a:srgbClr val="C00000"/>
                </a:solidFill>
              </a:rPr>
              <a:t>a.</a:t>
            </a:r>
            <a:r>
              <a:rPr lang="en-US" sz="2100" dirty="0" smtClean="0"/>
              <a:t> 	Expand </a:t>
            </a:r>
          </a:p>
          <a:p>
            <a:pPr marL="1314450" lvl="2" indent="-4000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2743200" algn="l"/>
              </a:tabLst>
            </a:pPr>
            <a:r>
              <a:rPr lang="en-US" sz="2100" dirty="0" smtClean="0"/>
              <a:t>5x(y </a:t>
            </a:r>
            <a:r>
              <a:rPr lang="en-US" sz="2100" dirty="0"/>
              <a:t>+ 4)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ii.</a:t>
            </a:r>
            <a:r>
              <a:rPr lang="en-US" sz="2100" dirty="0" smtClean="0"/>
              <a:t>  3y(x </a:t>
            </a:r>
            <a:r>
              <a:rPr lang="en-US" sz="2100" dirty="0"/>
              <a:t>+ 2) </a:t>
            </a: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969963" algn="l"/>
                <a:tab pos="2743200" algn="l"/>
              </a:tabLst>
            </a:pPr>
            <a:r>
              <a:rPr lang="en-US" sz="2100" dirty="0" smtClean="0"/>
              <a:t>Use </a:t>
            </a:r>
            <a:r>
              <a:rPr lang="en-US" sz="2100" dirty="0"/>
              <a:t>your answers to part </a:t>
            </a:r>
            <a:r>
              <a:rPr lang="en-US" sz="2100" b="1" dirty="0"/>
              <a:t>a</a:t>
            </a:r>
            <a:r>
              <a:rPr lang="en-US" sz="2100" dirty="0"/>
              <a:t> to expand and simplify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5x(y </a:t>
            </a:r>
            <a:r>
              <a:rPr lang="en-US" sz="2100" dirty="0"/>
              <a:t>+ 4) + 3y(x + 2</a:t>
            </a:r>
            <a:r>
              <a:rPr lang="en-US" sz="2100" dirty="0" smtClean="0"/>
              <a:t>)</a:t>
            </a:r>
            <a:br>
              <a:rPr lang="en-US" sz="2100" dirty="0" smtClean="0"/>
            </a:b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969963" algn="l"/>
                <a:tab pos="2743200" algn="l"/>
              </a:tabLst>
            </a:pPr>
            <a:r>
              <a:rPr lang="en-US" sz="2100" dirty="0" smtClean="0"/>
              <a:t>Expand </a:t>
            </a:r>
            <a:r>
              <a:rPr lang="en-US" sz="2100" dirty="0"/>
              <a:t>and simplify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69963" algn="l"/>
                <a:tab pos="2628900" algn="l"/>
              </a:tabLst>
            </a:pPr>
            <a:r>
              <a:rPr lang="en-US" sz="2100" dirty="0" smtClean="0"/>
              <a:t>6(e </a:t>
            </a:r>
            <a:r>
              <a:rPr lang="en-US" sz="2100" dirty="0"/>
              <a:t>+ 3) + 2e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b.</a:t>
            </a:r>
            <a:r>
              <a:rPr lang="en-US" sz="2100" dirty="0" smtClean="0"/>
              <a:t> 6y </a:t>
            </a:r>
            <a:r>
              <a:rPr lang="en-US" sz="2100" dirty="0"/>
              <a:t>+ 2(y + 7) </a:t>
            </a: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969963" algn="l"/>
                <a:tab pos="2628900" algn="l"/>
              </a:tabLst>
            </a:pPr>
            <a:r>
              <a:rPr lang="en-US" sz="2100" dirty="0" smtClean="0"/>
              <a:t>3(x </a:t>
            </a:r>
            <a:r>
              <a:rPr lang="en-US" sz="2100" dirty="0"/>
              <a:t>+ 9) </a:t>
            </a:r>
            <a:r>
              <a:rPr lang="en-US" sz="2100" dirty="0" smtClean="0"/>
              <a:t>+ x	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969963" algn="l"/>
                <a:tab pos="2628900" algn="l"/>
              </a:tabLst>
            </a:pPr>
            <a:r>
              <a:rPr lang="en-US" sz="2100" dirty="0" smtClean="0"/>
              <a:t>6(m</a:t>
            </a:r>
            <a:r>
              <a:rPr lang="en-US" sz="1400" dirty="0" smtClean="0"/>
              <a:t> </a:t>
            </a:r>
            <a:r>
              <a:rPr lang="en-US" sz="2100" dirty="0" smtClean="0"/>
              <a:t>+</a:t>
            </a:r>
            <a:r>
              <a:rPr lang="en-US" sz="1400" dirty="0" smtClean="0"/>
              <a:t> </a:t>
            </a:r>
            <a:r>
              <a:rPr lang="en-US" sz="2100" dirty="0" smtClean="0"/>
              <a:t>2)</a:t>
            </a:r>
            <a:r>
              <a:rPr lang="en-US" sz="1400" dirty="0" smtClean="0"/>
              <a:t> </a:t>
            </a:r>
            <a:r>
              <a:rPr lang="en-US" sz="2100" dirty="0" smtClean="0"/>
              <a:t>+3(m)</a:t>
            </a:r>
            <a:r>
              <a:rPr lang="en-US" sz="1400" dirty="0" smtClean="0"/>
              <a:t> </a:t>
            </a:r>
            <a:r>
              <a:rPr lang="en-US" sz="2100" dirty="0" smtClean="0"/>
              <a:t>+5)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969963" algn="l"/>
                <a:tab pos="2743200" algn="l"/>
              </a:tabLst>
            </a:pPr>
            <a:r>
              <a:rPr lang="en-US" sz="2100" dirty="0" smtClean="0"/>
              <a:t>2a </a:t>
            </a:r>
            <a:r>
              <a:rPr lang="en-US" sz="2100" dirty="0"/>
              <a:t>+ 5b + 3(a + b)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969963" algn="l"/>
                <a:tab pos="2743200" algn="l"/>
              </a:tabLst>
            </a:pPr>
            <a:r>
              <a:rPr lang="en-US" sz="2100" dirty="0" smtClean="0"/>
              <a:t>2(5x + y</a:t>
            </a:r>
            <a:r>
              <a:rPr lang="en-US" sz="2100" dirty="0"/>
              <a:t>) + </a:t>
            </a:r>
            <a:r>
              <a:rPr lang="en-US" sz="2100" dirty="0" smtClean="0"/>
              <a:t>3(x </a:t>
            </a:r>
            <a:r>
              <a:rPr lang="en-US" sz="2100" dirty="0"/>
              <a:t>+ 2y</a:t>
            </a:r>
            <a:r>
              <a:rPr lang="en-US" sz="2100" dirty="0" smtClean="0"/>
              <a:t>)</a:t>
            </a:r>
            <a:endParaRPr lang="en-US" sz="2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23753" y="3004209"/>
            <a:ext cx="5204539" cy="738664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Q7b 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Add the two expansions in part </a:t>
            </a: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collect like terms.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251520" y="5817458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Expand all brackets first. Then collect like terms.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1171001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37397"/>
            <a:ext cx="5256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Font typeface="+mj-lt"/>
              <a:buAutoNum type="arabicPeriod" startAt="9"/>
              <a:tabLst>
                <a:tab pos="914400" algn="l"/>
                <a:tab pos="2743200" algn="l"/>
              </a:tabLst>
            </a:pPr>
            <a:r>
              <a:rPr lang="en-US" sz="2400" dirty="0"/>
              <a:t>Expand and simplify</a:t>
            </a:r>
          </a:p>
          <a:p>
            <a:pPr marL="1085850" lvl="1" indent="-51435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400" dirty="0" smtClean="0"/>
              <a:t>x(x </a:t>
            </a:r>
            <a:r>
              <a:rPr lang="en-US" sz="2400" dirty="0"/>
              <a:t>- 2)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b.</a:t>
            </a:r>
            <a:r>
              <a:rPr lang="en-US" sz="2400" dirty="0" smtClean="0"/>
              <a:t>  4(y </a:t>
            </a:r>
            <a:r>
              <a:rPr lang="en-US" sz="2400" dirty="0"/>
              <a:t>- 3) + 7y</a:t>
            </a:r>
          </a:p>
          <a:p>
            <a:pPr marL="1085850" lvl="1" indent="-51435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2743200" algn="l"/>
              </a:tabLst>
            </a:pPr>
            <a:r>
              <a:rPr lang="en-US" sz="2400" dirty="0" smtClean="0"/>
              <a:t>7t </a:t>
            </a:r>
            <a:r>
              <a:rPr lang="en-US" sz="2400" dirty="0"/>
              <a:t>+ </a:t>
            </a:r>
            <a:r>
              <a:rPr lang="en-US" sz="2400" dirty="0" smtClean="0"/>
              <a:t>3(t - 2</a:t>
            </a:r>
            <a:r>
              <a:rPr lang="en-US" sz="2400" dirty="0"/>
              <a:t>) 	</a:t>
            </a:r>
            <a:endParaRPr lang="en-US" sz="2400" dirty="0" smtClean="0"/>
          </a:p>
          <a:p>
            <a:pPr marL="1085850" lvl="1" indent="-51435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2743200" algn="l"/>
              </a:tabLst>
            </a:pPr>
            <a:r>
              <a:rPr lang="en-US" sz="2400" dirty="0" smtClean="0"/>
              <a:t>2p(p + q</a:t>
            </a:r>
            <a:r>
              <a:rPr lang="en-US" sz="2400" dirty="0"/>
              <a:t>) - </a:t>
            </a:r>
            <a:r>
              <a:rPr lang="en-US" sz="2400" dirty="0" smtClean="0"/>
              <a:t>q(p - q</a:t>
            </a:r>
            <a:r>
              <a:rPr lang="en-US" sz="2400" dirty="0"/>
              <a:t>) </a:t>
            </a:r>
            <a:endParaRPr lang="en-US" sz="2400" dirty="0" smtClean="0"/>
          </a:p>
          <a:p>
            <a:pPr marL="1085850" lvl="1" indent="-51435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2743200" algn="l"/>
              </a:tabLst>
            </a:pPr>
            <a:r>
              <a:rPr lang="en-US" sz="2400" dirty="0" smtClean="0"/>
              <a:t>2w - w(1 – 3w)	</a:t>
            </a:r>
          </a:p>
          <a:p>
            <a:pPr marL="1085850" lvl="1" indent="-51435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2743200" algn="l"/>
              </a:tabLst>
            </a:pPr>
            <a:r>
              <a:rPr lang="en-US" sz="2400" dirty="0" smtClean="0"/>
              <a:t>5e(e +f) – 2f(e - f</a:t>
            </a:r>
            <a:r>
              <a:rPr lang="en-US" sz="2400" dirty="0"/>
              <a:t>)</a:t>
            </a:r>
          </a:p>
          <a:p>
            <a:pPr marL="571500" indent="-571500">
              <a:buClr>
                <a:srgbClr val="C00000"/>
              </a:buClr>
              <a:buFont typeface="+mj-lt"/>
              <a:buAutoNum type="arabicPeriod" startAt="9"/>
              <a:tabLst>
                <a:tab pos="914400" algn="l"/>
                <a:tab pos="2743200" algn="l"/>
              </a:tabLst>
            </a:pPr>
            <a:r>
              <a:rPr lang="en-US" sz="2400" dirty="0" smtClean="0"/>
              <a:t>Find </a:t>
            </a:r>
            <a:r>
              <a:rPr lang="en-US" sz="2400" dirty="0"/>
              <a:t>the HCF of </a:t>
            </a:r>
            <a:endParaRPr lang="en-US" sz="2400" dirty="0" smtClean="0"/>
          </a:p>
          <a:p>
            <a:pPr marL="10858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4x </a:t>
            </a:r>
            <a:r>
              <a:rPr lang="en-US" sz="2400" dirty="0"/>
              <a:t>and 6xy </a:t>
            </a:r>
            <a:endParaRPr lang="en-US" sz="2400" dirty="0" smtClean="0"/>
          </a:p>
          <a:p>
            <a:pPr marL="10858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3xy </a:t>
            </a:r>
            <a:r>
              <a:rPr lang="en-US" sz="2400" dirty="0"/>
              <a:t>and </a:t>
            </a:r>
            <a:r>
              <a:rPr lang="en-US" sz="2400" dirty="0" smtClean="0"/>
              <a:t>5x </a:t>
            </a:r>
          </a:p>
          <a:p>
            <a:pPr marL="10858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8xy </a:t>
            </a:r>
            <a:r>
              <a:rPr lang="en-US" sz="2400" dirty="0"/>
              <a:t>and 12y</a:t>
            </a:r>
          </a:p>
          <a:p>
            <a:pPr marL="1085850" lvl="1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5x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y </a:t>
            </a:r>
            <a:r>
              <a:rPr lang="en-US" sz="2400" dirty="0"/>
              <a:t>and </a:t>
            </a:r>
            <a:r>
              <a:rPr lang="en-US" sz="2400" dirty="0" smtClean="0"/>
              <a:t>10xy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587553"/>
            <a:ext cx="705543" cy="705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251520" y="5373216"/>
            <a:ext cx="5204539" cy="120032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What is the HCF of the numbers? Which letters are common factors?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1478105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37397"/>
            <a:ext cx="52565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Font typeface="+mj-lt"/>
              <a:buAutoNum type="arabicPeriod" startAt="11"/>
              <a:tabLst>
                <a:tab pos="914400" algn="l"/>
                <a:tab pos="2743200" algn="l"/>
              </a:tabLst>
            </a:pPr>
            <a:r>
              <a:rPr lang="en-US" sz="2400" dirty="0"/>
              <a:t>Factorise completely </a:t>
            </a:r>
            <a:endParaRPr lang="en-US" sz="2400" dirty="0" smtClean="0"/>
          </a:p>
          <a:p>
            <a:pPr marL="10287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2x+ 12</a:t>
            </a:r>
          </a:p>
          <a:p>
            <a:pPr marL="1028700" lvl="1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4x </a:t>
            </a:r>
            <a:r>
              <a:rPr lang="en-US" sz="2400" dirty="0"/>
              <a:t>+ 6xy = </a:t>
            </a:r>
            <a:r>
              <a:rPr lang="en-US" sz="2400" dirty="0" smtClean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(</a:t>
            </a:r>
            <a:r>
              <a:rPr lang="en-US" sz="2400" dirty="0">
                <a:sym typeface="Wingdings" panose="05000000000000000000" pitchFamily="2" charset="2"/>
              </a:rPr>
              <a:t> </a:t>
            </a:r>
            <a:r>
              <a:rPr lang="en-US" sz="2400" dirty="0" smtClean="0"/>
              <a:t>+</a:t>
            </a:r>
            <a:r>
              <a:rPr lang="en-US" sz="2400" dirty="0">
                <a:sym typeface="Wingdings" panose="05000000000000000000" pitchFamily="2" charset="2"/>
              </a:rPr>
              <a:t> </a:t>
            </a:r>
            <a:r>
              <a:rPr lang="en-US" sz="2400" dirty="0" smtClean="0"/>
              <a:t>) </a:t>
            </a:r>
          </a:p>
          <a:p>
            <a:pPr marL="1028700" lvl="1" indent="-457200">
              <a:buClr>
                <a:srgbClr val="C00000"/>
              </a:buClr>
              <a:buFont typeface="+mj-lt"/>
              <a:buAutoNum type="alphaLcPeriod"/>
              <a:tabLst>
                <a:tab pos="2857500" algn="l"/>
              </a:tabLst>
            </a:pPr>
            <a:r>
              <a:rPr lang="en-US" sz="2400" dirty="0" smtClean="0"/>
              <a:t>3ab </a:t>
            </a:r>
            <a:r>
              <a:rPr lang="en-US" sz="2400" dirty="0"/>
              <a:t>- </a:t>
            </a:r>
            <a:r>
              <a:rPr lang="en-US" sz="2400" dirty="0" smtClean="0"/>
              <a:t>5b	</a:t>
            </a:r>
            <a:r>
              <a:rPr lang="en-US" sz="2400" dirty="0" smtClean="0">
                <a:solidFill>
                  <a:srgbClr val="C00000"/>
                </a:solidFill>
              </a:rPr>
              <a:t>d.</a:t>
            </a:r>
            <a:r>
              <a:rPr lang="en-US" sz="2400" dirty="0" smtClean="0"/>
              <a:t>  7xy </a:t>
            </a:r>
            <a:r>
              <a:rPr lang="en-US" sz="2400" dirty="0"/>
              <a:t>+ </a:t>
            </a:r>
            <a:r>
              <a:rPr lang="en-US" sz="2400" dirty="0" smtClean="0"/>
              <a:t>7xz </a:t>
            </a:r>
          </a:p>
          <a:p>
            <a:pPr marL="10287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2857500" algn="l"/>
              </a:tabLst>
            </a:pPr>
            <a:r>
              <a:rPr lang="en-US" sz="2400" dirty="0" smtClean="0"/>
              <a:t>ab </a:t>
            </a:r>
            <a:r>
              <a:rPr lang="en-US" sz="2400" dirty="0"/>
              <a:t>- </a:t>
            </a:r>
            <a:r>
              <a:rPr lang="en-US" sz="2400" dirty="0" err="1"/>
              <a:t>abc</a:t>
            </a:r>
            <a:r>
              <a:rPr lang="en-US" sz="2400" dirty="0"/>
              <a:t> 	</a:t>
            </a:r>
            <a:r>
              <a:rPr lang="en-US" sz="2400" dirty="0" smtClean="0">
                <a:solidFill>
                  <a:srgbClr val="C00000"/>
                </a:solidFill>
              </a:rPr>
              <a:t>f. </a:t>
            </a:r>
            <a:r>
              <a:rPr lang="en-US" sz="2400" dirty="0" smtClean="0"/>
              <a:t>  t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+ 2t</a:t>
            </a:r>
            <a:r>
              <a:rPr lang="en-US" sz="2400" baseline="30000" dirty="0"/>
              <a:t>2</a:t>
            </a:r>
            <a:endParaRPr lang="en-US" sz="2400" baseline="30000" dirty="0" smtClean="0"/>
          </a:p>
          <a:p>
            <a:pPr marL="1028700" lvl="1" indent="-457200">
              <a:buClr>
                <a:srgbClr val="C00000"/>
              </a:buClr>
              <a:buFont typeface="+mj-lt"/>
              <a:buAutoNum type="alphaLcPeriod" startAt="7"/>
              <a:tabLst>
                <a:tab pos="2743200" algn="l"/>
              </a:tabLst>
            </a:pPr>
            <a:r>
              <a:rPr lang="en-US" sz="2400" dirty="0" smtClean="0"/>
              <a:t>6p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q - 9pq </a:t>
            </a:r>
          </a:p>
          <a:p>
            <a:pPr marL="1028700" lvl="1" indent="-457200">
              <a:buClr>
                <a:srgbClr val="C00000"/>
              </a:buClr>
              <a:buFont typeface="+mj-lt"/>
              <a:buAutoNum type="alphaLcPeriod" startAt="7"/>
              <a:tabLst>
                <a:tab pos="2743200" algn="l"/>
              </a:tabLst>
            </a:pPr>
            <a:r>
              <a:rPr lang="en-US" sz="2400" dirty="0" smtClean="0"/>
              <a:t>3x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z </a:t>
            </a:r>
            <a:r>
              <a:rPr lang="en-US" sz="2400" dirty="0"/>
              <a:t>+ </a:t>
            </a:r>
            <a:r>
              <a:rPr lang="en-US" sz="2400" dirty="0" smtClean="0"/>
              <a:t>12xz </a:t>
            </a:r>
          </a:p>
          <a:p>
            <a:pPr marL="1028700" lvl="1" indent="-457200">
              <a:buClr>
                <a:srgbClr val="C00000"/>
              </a:buClr>
              <a:buFont typeface="+mj-lt"/>
              <a:buAutoNum type="alphaLcPeriod" startAt="7"/>
              <a:tabLst>
                <a:tab pos="2743200" algn="l"/>
              </a:tabLst>
            </a:pPr>
            <a:r>
              <a:rPr lang="en-US" sz="2400" dirty="0" smtClean="0"/>
              <a:t>20jk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– 15j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k</a:t>
            </a:r>
            <a:endParaRPr lang="en-US" sz="2400" dirty="0"/>
          </a:p>
          <a:p>
            <a:pPr marL="1028700" lvl="1" indent="-457200">
              <a:buClr>
                <a:srgbClr val="C00000"/>
              </a:buClr>
              <a:buFont typeface="+mj-lt"/>
              <a:buAutoNum type="alphaLcPeriod" startAt="7"/>
              <a:tabLst>
                <a:tab pos="2743200" algn="l"/>
              </a:tabLst>
            </a:pPr>
            <a:r>
              <a:rPr lang="en-US" sz="2400" dirty="0" smtClean="0"/>
              <a:t>12pqr </a:t>
            </a:r>
            <a:r>
              <a:rPr lang="en-US" sz="2400" dirty="0"/>
              <a:t>- </a:t>
            </a:r>
            <a:r>
              <a:rPr lang="en-US" sz="2400" dirty="0" smtClean="0"/>
              <a:t>10pqs</a:t>
            </a:r>
            <a:endParaRPr lang="en-US" sz="2400" baseline="30000" dirty="0"/>
          </a:p>
        </p:txBody>
      </p:sp>
      <p:sp>
        <p:nvSpPr>
          <p:cNvPr id="10" name="Rectangle 9"/>
          <p:cNvSpPr/>
          <p:nvPr/>
        </p:nvSpPr>
        <p:spPr>
          <a:xfrm flipH="1">
            <a:off x="251520" y="4758243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Write the HCF outside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brackets. Use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 to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31557" y="5694347"/>
            <a:ext cx="520453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 strategy hint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brackets to check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4639657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79512" y="2204864"/>
            <a:ext cx="2088232" cy="26642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Openers put the maths you are about to learn into a real-life context. Have a go at the question - it uses maths you have already learnt so you should be able to answer it at the start of the unit.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16216" y="2492897"/>
            <a:ext cx="2376264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have finished the whole unit, a Unit test helps you see how much progress you are making.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72000" y="6313499"/>
            <a:ext cx="57606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 Same Side Corner Rectangle 30">
            <a:hlinkClick r:id="rId3" action="ppaction://hlinkpres?slideindex=1&amp;slidetitle="/>
          </p:cNvPr>
          <p:cNvSpPr/>
          <p:nvPr/>
        </p:nvSpPr>
        <p:spPr>
          <a:xfrm>
            <a:off x="6948264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v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1609360"/>
            <a:ext cx="3744416" cy="49159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5516" y="5027162"/>
            <a:ext cx="4320480" cy="16067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Prior knowledge check to make sure you are ready to start the main lessons in the unit. It checks your knowledge from Key Stage 3 and from earlier in the GCSE course. Your teacher has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worksheets if you need to recap anything.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67744" y="4345665"/>
            <a:ext cx="720080" cy="6814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7744" y="3140968"/>
            <a:ext cx="720080" cy="72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940152" y="1905870"/>
            <a:ext cx="792088" cy="623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48064" y="1127072"/>
            <a:ext cx="3744416" cy="5126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you to apply the maths you know to some different situations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292080" y="1641597"/>
            <a:ext cx="618900" cy="264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89406" y="4360512"/>
            <a:ext cx="2376264" cy="2273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only the topics in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need a bit more practice with. You’ll find more hints here to lead you through specific questions. Then move on to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932040" y="1905870"/>
            <a:ext cx="1800200" cy="2454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79512" y="1124744"/>
            <a:ext cx="3240360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Master lessons, take a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to help you to decide whether to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learning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1609360"/>
            <a:ext cx="1008112" cy="296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865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07780"/>
            <a:ext cx="52565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Font typeface="+mj-lt"/>
              <a:buAutoNum type="arabicPeriod" startAt="12"/>
              <a:tabLst>
                <a:tab pos="914400" algn="l"/>
                <a:tab pos="2743200" algn="l"/>
              </a:tabLst>
            </a:pPr>
            <a:r>
              <a:rPr lang="en-US" sz="2000" dirty="0" smtClean="0">
                <a:solidFill>
                  <a:srgbClr val="C00000"/>
                </a:solidFill>
              </a:rPr>
              <a:t>a.</a:t>
            </a:r>
            <a:r>
              <a:rPr lang="en-US" sz="2000" dirty="0" smtClean="0"/>
              <a:t> 	What </a:t>
            </a:r>
            <a:r>
              <a:rPr lang="en-US" sz="2000" dirty="0"/>
              <a:t>is the HCF of 4(s + </a:t>
            </a:r>
            <a:r>
              <a:rPr lang="en-US" sz="2000" dirty="0" smtClean="0"/>
              <a:t>2t)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</a:t>
            </a:r>
            <a:br>
              <a:rPr lang="en-US" sz="2000" dirty="0" smtClean="0"/>
            </a:br>
            <a:r>
              <a:rPr lang="en-US" sz="2000" dirty="0" smtClean="0"/>
              <a:t>	8(s </a:t>
            </a:r>
            <a:r>
              <a:rPr lang="en-US" sz="2000" dirty="0"/>
              <a:t>+ 2t)?</a:t>
            </a:r>
          </a:p>
          <a:p>
            <a:pPr marL="914400" lvl="1" indent="-400050">
              <a:buClr>
                <a:srgbClr val="C00000"/>
              </a:buClr>
              <a:buFont typeface="+mj-lt"/>
              <a:buAutoNum type="alphaLcPeriod" startAt="2"/>
              <a:tabLst>
                <a:tab pos="914400" algn="l"/>
                <a:tab pos="2743200" algn="l"/>
              </a:tabLst>
            </a:pPr>
            <a:r>
              <a:rPr lang="en-US" sz="2000" dirty="0" smtClean="0"/>
              <a:t>Copy </a:t>
            </a:r>
            <a:r>
              <a:rPr lang="en-US" sz="2000" dirty="0"/>
              <a:t>and </a:t>
            </a:r>
            <a:r>
              <a:rPr lang="en-US" sz="2000" dirty="0" smtClean="0"/>
              <a:t>complete</a:t>
            </a:r>
            <a:br>
              <a:rPr lang="en-US" sz="2000" dirty="0" smtClean="0"/>
            </a:br>
            <a:r>
              <a:rPr lang="en-US" sz="2000" dirty="0" smtClean="0"/>
              <a:t>4(s </a:t>
            </a:r>
            <a:r>
              <a:rPr lang="en-US" sz="2000" dirty="0"/>
              <a:t>+ </a:t>
            </a:r>
            <a:r>
              <a:rPr lang="en-US" sz="2000" dirty="0" smtClean="0"/>
              <a:t>2t)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- 8(s </a:t>
            </a:r>
            <a:r>
              <a:rPr lang="en-US" sz="2000" dirty="0"/>
              <a:t>+ 2t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= </a:t>
            </a:r>
            <a:r>
              <a:rPr lang="en-US" sz="2000" dirty="0" smtClean="0">
                <a:sym typeface="Wingdings" panose="05000000000000000000" pitchFamily="2" charset="2"/>
              </a:rPr>
              <a:t>(</a:t>
            </a:r>
            <a:r>
              <a:rPr lang="en-US" sz="2000" dirty="0" smtClean="0"/>
              <a:t>s </a:t>
            </a:r>
            <a:r>
              <a:rPr lang="en-US" sz="2000" dirty="0"/>
              <a:t>+ </a:t>
            </a:r>
            <a:r>
              <a:rPr lang="en-US" sz="2000" dirty="0" smtClean="0"/>
              <a:t>2t)[(s </a:t>
            </a:r>
            <a:r>
              <a:rPr lang="en-US" sz="2000" dirty="0"/>
              <a:t>+ 2t</a:t>
            </a:r>
            <a:r>
              <a:rPr lang="en-US" sz="2000" dirty="0" smtClean="0"/>
              <a:t>) -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]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/>
              <a:t>= </a:t>
            </a:r>
            <a:r>
              <a:rPr lang="en-US" sz="2000" dirty="0" smtClean="0">
                <a:sym typeface="Wingdings" panose="05000000000000000000" pitchFamily="2" charset="2"/>
              </a:rPr>
              <a:t>(s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2t)(</a:t>
            </a:r>
            <a:r>
              <a:rPr lang="en-US" sz="2000" dirty="0"/>
              <a:t>s + </a:t>
            </a:r>
            <a:r>
              <a:rPr lang="en-US" sz="2000" dirty="0" smtClean="0"/>
              <a:t>2t - </a:t>
            </a:r>
            <a:r>
              <a:rPr lang="en-US" sz="2000" dirty="0" smtClean="0">
                <a:sym typeface="Wingdings" panose="05000000000000000000" pitchFamily="2" charset="2"/>
              </a:rPr>
              <a:t>)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endParaRPr lang="en-US" sz="2000" dirty="0"/>
          </a:p>
          <a:p>
            <a:pPr marL="571500" indent="-571500">
              <a:buClr>
                <a:srgbClr val="C00000"/>
              </a:buClr>
              <a:buFont typeface="+mj-lt"/>
              <a:buAutoNum type="arabicPeriod" startAt="12"/>
              <a:tabLst>
                <a:tab pos="914400" algn="l"/>
                <a:tab pos="2743200" algn="l"/>
              </a:tabLst>
            </a:pPr>
            <a:r>
              <a:rPr lang="en-US" sz="2000" dirty="0" smtClean="0"/>
              <a:t>Factorise </a:t>
            </a:r>
            <a:r>
              <a:rPr lang="en-US" sz="2000" dirty="0"/>
              <a:t>completely</a:t>
            </a:r>
          </a:p>
          <a:p>
            <a:pPr marL="91440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14(p </a:t>
            </a:r>
            <a:r>
              <a:rPr lang="en-US" sz="2000" dirty="0"/>
              <a:t>+ </a:t>
            </a:r>
            <a:r>
              <a:rPr lang="en-US" sz="2000" dirty="0" smtClean="0"/>
              <a:t>1)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+ 21(p + 1)</a:t>
            </a:r>
          </a:p>
          <a:p>
            <a:pPr marL="91440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5(c +1)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- 10(c </a:t>
            </a:r>
            <a:r>
              <a:rPr lang="en-US" sz="2000" dirty="0"/>
              <a:t>+ </a:t>
            </a:r>
            <a:r>
              <a:rPr lang="en-US" sz="2000" dirty="0" smtClean="0"/>
              <a:t>1)</a:t>
            </a:r>
            <a:endParaRPr lang="en-US" sz="2000" dirty="0"/>
          </a:p>
          <a:p>
            <a:pPr marL="91440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12(y </a:t>
            </a:r>
            <a:r>
              <a:rPr lang="en-US" sz="2000" dirty="0"/>
              <a:t>+ </a:t>
            </a:r>
            <a:r>
              <a:rPr lang="en-US" sz="2000" dirty="0" smtClean="0"/>
              <a:t>4)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- 8(y </a:t>
            </a:r>
            <a:r>
              <a:rPr lang="en-US" sz="2000" dirty="0"/>
              <a:t>+ 4)</a:t>
            </a:r>
          </a:p>
          <a:p>
            <a:pPr marL="91440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(</a:t>
            </a:r>
            <a:r>
              <a:rPr lang="en-US" sz="2000" dirty="0"/>
              <a:t>a + </a:t>
            </a:r>
            <a:r>
              <a:rPr lang="en-US" sz="2000" dirty="0" smtClean="0"/>
              <a:t>36)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- 2(a </a:t>
            </a:r>
            <a:r>
              <a:rPr lang="en-US" sz="2000" dirty="0"/>
              <a:t>+ </a:t>
            </a:r>
            <a:r>
              <a:rPr lang="en-US" sz="2000" dirty="0" smtClean="0"/>
              <a:t>3b)</a:t>
            </a:r>
            <a:endParaRPr lang="en-US" sz="2000" dirty="0"/>
          </a:p>
          <a:p>
            <a:pPr marL="91440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5(f + </a:t>
            </a:r>
            <a:r>
              <a:rPr lang="en-US" sz="2000" dirty="0"/>
              <a:t>5) + </a:t>
            </a:r>
            <a:r>
              <a:rPr lang="en-US" sz="2000" dirty="0" smtClean="0"/>
              <a:t>10f(f + </a:t>
            </a:r>
            <a:r>
              <a:rPr lang="en-US" sz="2000" dirty="0"/>
              <a:t>5)</a:t>
            </a:r>
          </a:p>
          <a:p>
            <a:pPr marL="914400" lvl="1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/>
              <a:t>5(a </a:t>
            </a:r>
            <a:r>
              <a:rPr lang="en-US" sz="2000" dirty="0"/>
              <a:t>+ </a:t>
            </a:r>
            <a:r>
              <a:rPr lang="en-US" sz="2000" dirty="0" smtClean="0"/>
              <a:t>b)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- 10(a + b)</a:t>
            </a:r>
            <a:endParaRPr lang="en-US" sz="2000" baseline="30000" dirty="0"/>
          </a:p>
        </p:txBody>
      </p:sp>
      <p:sp>
        <p:nvSpPr>
          <p:cNvPr id="10" name="Rectangle 9"/>
          <p:cNvSpPr/>
          <p:nvPr/>
        </p:nvSpPr>
        <p:spPr>
          <a:xfrm flipH="1">
            <a:off x="251520" y="3140968"/>
            <a:ext cx="5204539" cy="415498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Q12b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your answer to part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39284" y="5889466"/>
            <a:ext cx="519681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 communication hint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Consecutive integers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one after the other.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6877166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4180" y="1281828"/>
            <a:ext cx="8526292" cy="3087345"/>
            <a:chOff x="150164" y="6494199"/>
            <a:chExt cx="8526292" cy="3087345"/>
          </a:xfrm>
        </p:grpSpPr>
        <p:sp>
          <p:nvSpPr>
            <p:cNvPr id="11" name="Rectangle 10"/>
            <p:cNvSpPr/>
            <p:nvPr/>
          </p:nvSpPr>
          <p:spPr>
            <a:xfrm flipH="1">
              <a:off x="150164" y="6673055"/>
              <a:ext cx="8526292" cy="29084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Ins="3474720" rtlCol="0" anchor="t" anchorCtr="0">
              <a:spAutoFit/>
            </a:bodyPr>
            <a:lstStyle/>
            <a:p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Show algebraically that the product of any two consecutive integers is divisible by 2.</a:t>
              </a:r>
            </a:p>
            <a:p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of these two numbers must be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even, so 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can be written as 2</a:t>
              </a:r>
              <a:r>
                <a:rPr lang="en-US" sz="21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some whole number, m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the other number is n then their product is 2</a:t>
              </a:r>
              <a:r>
                <a:rPr lang="en-US" sz="21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sz="21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2</a:t>
              </a:r>
              <a:r>
                <a:rPr lang="en-US" sz="21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</a:t>
              </a:r>
              <a:r>
                <a:rPr lang="en-US" sz="21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a factor of 2 so it is divisible by 2.</a:t>
              </a: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flipH="1">
            <a:off x="5776175" y="1543432"/>
            <a:ext cx="2972289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3, 4, 5 are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odd,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even, odd, even, odd, etc. so a pair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consecutive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must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 one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and one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If a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is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it is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 times table.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92080" y="2708920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519" y="4509120"/>
            <a:ext cx="54726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14"/>
              <a:tabLst>
                <a:tab pos="914400" algn="l"/>
                <a:tab pos="2743200" algn="l"/>
              </a:tabLst>
            </a:pPr>
            <a:r>
              <a:rPr lang="en-US" sz="2200" b="1" dirty="0">
                <a:solidFill>
                  <a:srgbClr val="FF0000"/>
                </a:solidFill>
              </a:rPr>
              <a:t>Communication / </a:t>
            </a:r>
            <a:r>
              <a:rPr lang="en-US" sz="2200" b="1" dirty="0" smtClean="0">
                <a:solidFill>
                  <a:srgbClr val="FF0000"/>
                </a:solidFill>
              </a:rPr>
              <a:t>Reasoning</a:t>
            </a:r>
            <a:br>
              <a:rPr lang="en-US" sz="2200" b="1" dirty="0" smtClean="0">
                <a:solidFill>
                  <a:srgbClr val="FF0000"/>
                </a:solidFill>
              </a:rPr>
            </a:br>
            <a:r>
              <a:rPr lang="en-US" sz="2200" dirty="0" smtClean="0"/>
              <a:t>Show </a:t>
            </a:r>
            <a:r>
              <a:rPr lang="en-US" sz="2200" dirty="0"/>
              <a:t>algebraically that the product of three consecutive integers is divisible by 6. </a:t>
            </a:r>
            <a:r>
              <a:rPr lang="en-US" sz="2200" b="1" dirty="0" smtClean="0">
                <a:solidFill>
                  <a:srgbClr val="FF0000"/>
                </a:solidFill>
              </a:rPr>
              <a:t>Discussion</a:t>
            </a:r>
            <a:r>
              <a:rPr lang="en-US" sz="2200" dirty="0" smtClean="0"/>
              <a:t> </a:t>
            </a:r>
            <a:r>
              <a:rPr lang="en-US" sz="2200" dirty="0"/>
              <a:t>What happens for four consecutive integers? Can you use algebra to show it?</a:t>
            </a:r>
            <a:endParaRPr lang="en-US" sz="2200" baseline="30000" dirty="0"/>
          </a:p>
        </p:txBody>
      </p:sp>
      <p:sp>
        <p:nvSpPr>
          <p:cNvPr id="16" name="Rectangle 15"/>
          <p:cNvSpPr/>
          <p:nvPr/>
        </p:nvSpPr>
        <p:spPr>
          <a:xfrm flipH="1">
            <a:off x="5776175" y="4437112"/>
            <a:ext cx="3033630" cy="2123658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Q14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When the numbers are consecutive at least one of them is even and one of them is a multiple of 3.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0825364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4812248"/>
            <a:ext cx="525658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Font typeface="+mj-lt"/>
              <a:buAutoNum type="arabicPeriod" startAt="16"/>
              <a:tabLst>
                <a:tab pos="914400" algn="l"/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Reflect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In this lesson you have learned about expanding, simplifying and </a:t>
            </a:r>
            <a:r>
              <a:rPr lang="en-US" sz="2300" dirty="0" err="1" smtClean="0"/>
              <a:t>factorising</a:t>
            </a:r>
            <a:r>
              <a:rPr lang="en-US" sz="2300" dirty="0" smtClean="0"/>
              <a:t>.</a:t>
            </a:r>
            <a:br>
              <a:rPr lang="en-US" sz="2300" dirty="0" smtClean="0"/>
            </a:br>
            <a:r>
              <a:rPr lang="en-US" sz="2300" dirty="0" smtClean="0"/>
              <a:t>Why </a:t>
            </a:r>
            <a:r>
              <a:rPr lang="en-US" sz="2300" dirty="0"/>
              <a:t>do you think these methods have these names?</a:t>
            </a:r>
            <a:endParaRPr lang="en-US" sz="2300" baseline="30000" dirty="0"/>
          </a:p>
        </p:txBody>
      </p:sp>
      <p:sp>
        <p:nvSpPr>
          <p:cNvPr id="9" name="Rectangle 8"/>
          <p:cNvSpPr/>
          <p:nvPr/>
        </p:nvSpPr>
        <p:spPr>
          <a:xfrm flipH="1">
            <a:off x="223753" y="3590871"/>
            <a:ext cx="5204539" cy="115416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</a:p>
          <a:p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that your final answer cannot be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factorised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further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5905" y="1251200"/>
            <a:ext cx="5130191" cy="2224786"/>
            <a:chOff x="3483872" y="1089031"/>
            <a:chExt cx="5264592" cy="2224786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3491880" y="1089031"/>
              <a:ext cx="5256584" cy="2224786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563889" y="1666250"/>
                  <a:ext cx="5095139" cy="16475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4972050" algn="r"/>
                    </a:tabLst>
                  </a:pPr>
                  <a:r>
                    <a:rPr lang="en-US" sz="2400" dirty="0"/>
                    <a:t>Expand </a:t>
                  </a:r>
                  <a:r>
                    <a:rPr lang="en-US" sz="2400" dirty="0" smtClean="0"/>
                    <a:t>4x(2x </a:t>
                  </a:r>
                  <a:r>
                    <a:rPr lang="en-US" sz="2400" dirty="0"/>
                    <a:t>- </a:t>
                  </a:r>
                  <a:r>
                    <a:rPr lang="en-US" sz="2400" dirty="0" smtClean="0"/>
                    <a:t>5y)	</a:t>
                  </a:r>
                  <a:r>
                    <a:rPr lang="en-US" sz="2400" b="1" dirty="0" smtClean="0"/>
                    <a:t>(</a:t>
                  </a:r>
                  <a:r>
                    <a:rPr lang="en-US" sz="2400" b="1" dirty="0"/>
                    <a:t>1 mark)</a:t>
                  </a:r>
                </a:p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4972050" algn="r"/>
                    </a:tabLst>
                  </a:pPr>
                  <a:r>
                    <a:rPr lang="en-US" sz="2400" dirty="0" smtClean="0"/>
                    <a:t>Factorise </a:t>
                  </a:r>
                  <a:r>
                    <a:rPr lang="en-US" sz="2400" dirty="0"/>
                    <a:t>completely </a:t>
                  </a:r>
                  <a:r>
                    <a:rPr lang="en-US" sz="2400" dirty="0" smtClean="0"/>
                    <a:t>4cp - 6cp</a:t>
                  </a:r>
                  <a:r>
                    <a:rPr lang="en-US" sz="2400" baseline="30000" dirty="0" smtClean="0"/>
                    <a:t>2</a:t>
                  </a:r>
                  <a:br>
                    <a:rPr lang="en-US" sz="2400" baseline="30000" dirty="0" smtClean="0"/>
                  </a:br>
                  <a:r>
                    <a:rPr lang="en-US" sz="2400" baseline="30000" dirty="0" smtClean="0"/>
                    <a:t>	</a:t>
                  </a:r>
                  <a:r>
                    <a:rPr lang="en-US" sz="2400" b="1" dirty="0" smtClean="0"/>
                    <a:t>(1 </a:t>
                  </a:r>
                  <a:r>
                    <a:rPr lang="en-US" sz="2400" b="1" dirty="0"/>
                    <a:t>mark)</a:t>
                  </a:r>
                </a:p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4972050" algn="r"/>
                    </a:tabLst>
                  </a:pPr>
                  <a:r>
                    <a:rPr lang="en-US" sz="2400" dirty="0" smtClean="0"/>
                    <a:t>Simplify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400" dirty="0"/>
                            <m:t>(9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0" i="0" baseline="30000" dirty="0" smtClean="0"/>
                            <m:t>4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sz="2400" baseline="30000" dirty="0"/>
                            <m:t>6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)</m:t>
                          </m:r>
                        </m:e>
                      </m:rad>
                    </m:oMath>
                  </a14:m>
                  <a:r>
                    <a:rPr lang="en-US" sz="2400" dirty="0" smtClean="0"/>
                    <a:t>	</a:t>
                  </a:r>
                  <a:r>
                    <a:rPr lang="en-US" sz="2400" b="1" dirty="0"/>
                    <a:t>(2 marks)</a:t>
                  </a: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9" y="1666250"/>
                  <a:ext cx="5095139" cy="164756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20" t="-2593" r="-184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20716" cy="70554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2.2 </a:t>
            </a:r>
            <a:r>
              <a:rPr lang="en-GB" dirty="0"/>
              <a:t>– </a:t>
            </a:r>
            <a:r>
              <a:rPr lang="en-GB" dirty="0" smtClean="0"/>
              <a:t>Expanding and Factorising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9818951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33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15953"/>
              </p:ext>
            </p:extLst>
          </p:nvPr>
        </p:nvGraphicFramePr>
        <p:xfrm>
          <a:off x="251518" y="1268760"/>
          <a:ext cx="8568952" cy="4983499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2723184"/>
                <a:gridCol w="2396402"/>
                <a:gridCol w="1307128"/>
              </a:tblGrid>
              <a:tr h="6331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706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 equations involving brackets and numerical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fractions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equations to solve problems.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can use an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equation to work out the distances travelled of a car journey.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307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7872">
                <a:tc gridSpan="4">
                  <a:txBody>
                    <a:bodyPr/>
                    <a:lstStyle/>
                    <a:p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think of a number, double it, add 1, The answer is nine.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What number did I think of?</a:t>
                      </a:r>
                      <a:endParaRPr lang="en-US" sz="3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635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78920"/>
            <a:ext cx="52565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Solve </a:t>
            </a:r>
            <a:r>
              <a:rPr lang="en-US" sz="2300" dirty="0"/>
              <a:t>these equations.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4i-5=23 	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3(7</a:t>
            </a:r>
            <a:r>
              <a:rPr lang="en-US" sz="2300" dirty="0"/>
              <a:t>*+ 4) = </a:t>
            </a:r>
            <a:r>
              <a:rPr lang="en-US" sz="2300" dirty="0" smtClean="0"/>
              <a:t>33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2743200" algn="l"/>
              </a:tabLst>
            </a:pPr>
            <a:r>
              <a:rPr lang="en-US" sz="2300" dirty="0"/>
              <a:t>9 = 3(7-2*)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Write </a:t>
            </a:r>
            <a:r>
              <a:rPr lang="en-US" sz="2300" dirty="0"/>
              <a:t>down the lowest common multiple (LCM) of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2 </a:t>
            </a:r>
            <a:r>
              <a:rPr lang="en-US" sz="2300" dirty="0"/>
              <a:t>and 3 </a:t>
            </a:r>
            <a:r>
              <a:rPr lang="en-US" sz="2300" dirty="0" smtClean="0"/>
              <a:t>	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6 </a:t>
            </a:r>
            <a:r>
              <a:rPr lang="en-US" sz="2300" dirty="0"/>
              <a:t>and </a:t>
            </a:r>
            <a:r>
              <a:rPr lang="en-US" sz="2300" dirty="0" smtClean="0"/>
              <a:t>8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2743200" algn="l"/>
              </a:tabLst>
            </a:pPr>
            <a:r>
              <a:rPr lang="en-US" sz="2300" dirty="0"/>
              <a:t>2</a:t>
            </a:r>
            <a:r>
              <a:rPr lang="en-US" sz="2300" dirty="0" smtClean="0"/>
              <a:t>, 3 </a:t>
            </a:r>
            <a:r>
              <a:rPr lang="en-US" sz="2300" dirty="0"/>
              <a:t>and 12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Show </a:t>
            </a:r>
            <a:r>
              <a:rPr lang="en-US" sz="2300" dirty="0"/>
              <a:t>that </a:t>
            </a:r>
            <a:r>
              <a:rPr lang="en-US" sz="2300" i="1" dirty="0" smtClean="0"/>
              <a:t>x</a:t>
            </a:r>
            <a:r>
              <a:rPr lang="en-US" sz="2300" dirty="0" smtClean="0"/>
              <a:t> </a:t>
            </a:r>
            <a:r>
              <a:rPr lang="en-US" sz="2300" dirty="0"/>
              <a:t>= 3 is a solution of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the </a:t>
            </a:r>
            <a:r>
              <a:rPr lang="en-US" sz="2300" dirty="0"/>
              <a:t>equation </a:t>
            </a:r>
            <a:r>
              <a:rPr lang="en-US" sz="2300" i="1" dirty="0"/>
              <a:t>x</a:t>
            </a:r>
            <a:r>
              <a:rPr lang="en-US" sz="2300" baseline="30000" dirty="0"/>
              <a:t>3</a:t>
            </a:r>
            <a:r>
              <a:rPr lang="en-US" sz="2300" dirty="0"/>
              <a:t> </a:t>
            </a:r>
            <a:r>
              <a:rPr lang="en-US" sz="2300" dirty="0" smtClean="0"/>
              <a:t>- 2</a:t>
            </a:r>
            <a:r>
              <a:rPr lang="en-US" sz="2300" i="1" dirty="0" smtClean="0"/>
              <a:t>x</a:t>
            </a:r>
            <a:r>
              <a:rPr lang="en-US" sz="2300" dirty="0" smtClean="0"/>
              <a:t> </a:t>
            </a:r>
            <a:r>
              <a:rPr lang="en-US" sz="2300" dirty="0"/>
              <a:t>= 21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Expand </a:t>
            </a:r>
            <a:r>
              <a:rPr lang="en-US" sz="2300" dirty="0"/>
              <a:t>and simplify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2(4</a:t>
            </a:r>
            <a:r>
              <a:rPr lang="en-US" sz="2300" i="1" dirty="0" smtClean="0"/>
              <a:t>x </a:t>
            </a:r>
            <a:r>
              <a:rPr lang="en-US" sz="2300" dirty="0" smtClean="0"/>
              <a:t>+ 3</a:t>
            </a:r>
            <a:r>
              <a:rPr lang="en-US" sz="2300" dirty="0"/>
              <a:t>)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2(3</a:t>
            </a:r>
            <a:r>
              <a:rPr lang="en-US" sz="2300" i="1" dirty="0" smtClean="0"/>
              <a:t>x</a:t>
            </a:r>
            <a:r>
              <a:rPr lang="en-US" sz="2300" dirty="0" smtClean="0"/>
              <a:t> </a:t>
            </a:r>
            <a:r>
              <a:rPr lang="en-US" sz="2300" dirty="0"/>
              <a:t>+ 1) + </a:t>
            </a:r>
            <a:r>
              <a:rPr lang="en-US" sz="2300" dirty="0" smtClean="0"/>
              <a:t>3(5</a:t>
            </a:r>
            <a:r>
              <a:rPr lang="en-US" sz="2300" i="1" dirty="0" smtClean="0"/>
              <a:t>x</a:t>
            </a:r>
            <a:r>
              <a:rPr lang="en-US" sz="2300" dirty="0" smtClean="0"/>
              <a:t> </a:t>
            </a:r>
            <a:r>
              <a:rPr lang="en-US" sz="2300" dirty="0"/>
              <a:t>- 2</a:t>
            </a:r>
            <a:r>
              <a:rPr lang="en-US" sz="2300" dirty="0" smtClean="0"/>
              <a:t>)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300" dirty="0" smtClean="0"/>
              <a:t>2(2</a:t>
            </a:r>
            <a:r>
              <a:rPr lang="en-US" sz="2300" i="1" dirty="0" smtClean="0"/>
              <a:t>x</a:t>
            </a:r>
            <a:r>
              <a:rPr lang="en-US" sz="2300" dirty="0" smtClean="0"/>
              <a:t> +1) - 3(4</a:t>
            </a:r>
            <a:r>
              <a:rPr lang="en-US" sz="2300" i="1" dirty="0" smtClean="0"/>
              <a:t>x</a:t>
            </a:r>
            <a:r>
              <a:rPr lang="en-US" sz="2300" dirty="0" smtClean="0"/>
              <a:t> - 5</a:t>
            </a:r>
            <a:r>
              <a:rPr lang="en-US" sz="2300" dirty="0"/>
              <a:t>)</a:t>
            </a:r>
          </a:p>
        </p:txBody>
      </p:sp>
      <p:sp>
        <p:nvSpPr>
          <p:cNvPr id="12" name="Flowchart: Delay 11"/>
          <p:cNvSpPr/>
          <p:nvPr/>
        </p:nvSpPr>
        <p:spPr>
          <a:xfrm flipH="1">
            <a:off x="5215019" y="1235446"/>
            <a:ext cx="365093" cy="5316216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5588877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5"/>
              <a:tabLst>
                <a:tab pos="857250" algn="l"/>
                <a:tab pos="27432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a.</a:t>
            </a:r>
            <a:r>
              <a:rPr lang="en-US" sz="2400" dirty="0" smtClean="0"/>
              <a:t>	Copy </a:t>
            </a:r>
            <a:r>
              <a:rPr lang="en-US" sz="2400" dirty="0"/>
              <a:t>and complete to begin to </a:t>
            </a:r>
            <a:r>
              <a:rPr lang="en-US" sz="2400" dirty="0" smtClean="0"/>
              <a:t>	solve </a:t>
            </a:r>
            <a:r>
              <a:rPr lang="en-US" sz="2400" dirty="0"/>
              <a:t>the equation.</a:t>
            </a:r>
          </a:p>
          <a:p>
            <a:pPr lvl="1">
              <a:buClr>
                <a:srgbClr val="C00000"/>
              </a:buClr>
              <a:tabLst>
                <a:tab pos="857250" algn="l"/>
                <a:tab pos="2743200" algn="l"/>
              </a:tabLst>
            </a:pPr>
            <a:r>
              <a:rPr lang="en-US" sz="2400" dirty="0" smtClean="0"/>
              <a:t>	3x </a:t>
            </a:r>
            <a:r>
              <a:rPr lang="en-US" sz="2400" dirty="0"/>
              <a:t>+ 1 = </a:t>
            </a:r>
            <a:r>
              <a:rPr lang="en-US" sz="2400" dirty="0" smtClean="0"/>
              <a:t>5x </a:t>
            </a:r>
            <a:r>
              <a:rPr lang="en-US" sz="2400" dirty="0"/>
              <a:t>- 9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3x +1 - </a:t>
            </a:r>
            <a:r>
              <a:rPr lang="en-US" sz="2400" dirty="0" smtClean="0">
                <a:sym typeface="Wingdings" panose="05000000000000000000" pitchFamily="2" charset="2"/>
              </a:rPr>
              <a:t> </a:t>
            </a:r>
            <a:r>
              <a:rPr lang="en-US" sz="2400" dirty="0" smtClean="0"/>
              <a:t>= 5x – 9 - </a:t>
            </a:r>
            <a:r>
              <a:rPr lang="en-US" sz="2400" dirty="0" smtClean="0">
                <a:sym typeface="Wingdings" panose="05000000000000000000" pitchFamily="2" charset="2"/>
              </a:rPr>
              <a:t></a:t>
            </a:r>
          </a:p>
          <a:p>
            <a:pPr lvl="1">
              <a:buClr>
                <a:srgbClr val="C00000"/>
              </a:buClr>
              <a:tabLst>
                <a:tab pos="857250" algn="l"/>
                <a:tab pos="2743200" algn="l"/>
              </a:tabLst>
            </a:pPr>
            <a:r>
              <a:rPr lang="en-US" sz="2400" dirty="0">
                <a:sym typeface="Wingdings" panose="05000000000000000000" pitchFamily="2" charset="2"/>
              </a:rPr>
              <a:t>	 </a:t>
            </a:r>
            <a:r>
              <a:rPr lang="en-US" sz="2400" dirty="0" smtClean="0"/>
              <a:t> =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x - 9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914400" algn="l"/>
                <a:tab pos="2743200" algn="l"/>
              </a:tabLst>
            </a:pPr>
            <a:r>
              <a:rPr lang="en-US" sz="2400" dirty="0" smtClean="0"/>
              <a:t>Solve </a:t>
            </a:r>
            <a:r>
              <a:rPr lang="en-US" sz="2400" dirty="0"/>
              <a:t>the equation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200" dirty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5"/>
              <a:tabLst>
                <a:tab pos="914400" algn="l"/>
                <a:tab pos="2743200" algn="l"/>
              </a:tabLst>
            </a:pPr>
            <a:r>
              <a:rPr lang="en-US" sz="2400" dirty="0" smtClean="0"/>
              <a:t>Solve</a:t>
            </a:r>
            <a:endParaRPr lang="en-US" sz="2400" dirty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400" dirty="0" smtClean="0"/>
              <a:t>2x </a:t>
            </a:r>
            <a:r>
              <a:rPr lang="en-US" sz="2400" dirty="0"/>
              <a:t>+ 4 </a:t>
            </a:r>
            <a:r>
              <a:rPr lang="en-US" sz="2400" dirty="0" smtClean="0"/>
              <a:t>= x </a:t>
            </a:r>
            <a:r>
              <a:rPr lang="en-US" sz="2400" dirty="0"/>
              <a:t>+ 9 </a:t>
            </a:r>
            <a:endParaRPr lang="en-US" sz="24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400" dirty="0" smtClean="0"/>
              <a:t>5x + </a:t>
            </a:r>
            <a:r>
              <a:rPr lang="en-US" sz="2400" dirty="0"/>
              <a:t>3 = </a:t>
            </a:r>
            <a:r>
              <a:rPr lang="en-US" sz="2400" dirty="0" smtClean="0"/>
              <a:t>7x – 5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400" dirty="0" smtClean="0"/>
              <a:t>x - 5 = 3x -25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400" dirty="0" smtClean="0"/>
              <a:t>11x - 7 </a:t>
            </a:r>
            <a:r>
              <a:rPr lang="en-US" sz="2400" dirty="0"/>
              <a:t>= </a:t>
            </a:r>
            <a:r>
              <a:rPr lang="en-US" sz="2400" dirty="0" smtClean="0"/>
              <a:t>9x - 11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 flipH="1">
            <a:off x="223753" y="3501008"/>
            <a:ext cx="5204539" cy="108491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1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Q5a </a:t>
            </a:r>
            <a:r>
              <a:rPr lang="en-US" sz="21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Subtract </a:t>
            </a:r>
            <a:r>
              <a:rPr lang="en-US" sz="2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1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both sides of the equation. Then simplify the expression on both sides of the equation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7691794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857250" algn="l"/>
                <a:tab pos="27432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	Expand</a:t>
            </a:r>
            <a:endParaRPr lang="en-US" sz="2200" dirty="0"/>
          </a:p>
          <a:p>
            <a:pPr marL="1257300" lvl="2" indent="-342900">
              <a:buClr>
                <a:srgbClr val="C00000"/>
              </a:buClr>
              <a:buFont typeface="+mj-lt"/>
              <a:buAutoNum type="romanLcPeriod"/>
              <a:tabLst>
                <a:tab pos="857250" algn="l"/>
                <a:tab pos="2743200" algn="l"/>
              </a:tabLst>
            </a:pPr>
            <a:r>
              <a:rPr lang="en-US" sz="2200" dirty="0" smtClean="0"/>
              <a:t>4(3x - 4</a:t>
            </a:r>
            <a:r>
              <a:rPr lang="en-US" sz="2200" dirty="0"/>
              <a:t>) 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ii.</a:t>
            </a:r>
            <a:r>
              <a:rPr lang="en-US" sz="2200" dirty="0" smtClean="0"/>
              <a:t> 7(x - </a:t>
            </a:r>
            <a:r>
              <a:rPr lang="en-US" sz="2200" dirty="0"/>
              <a:t>3)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857250" algn="l"/>
                <a:tab pos="2743200" algn="l"/>
              </a:tabLst>
            </a:pPr>
            <a:r>
              <a:rPr lang="en-US" sz="2200" dirty="0" smtClean="0"/>
              <a:t>Use </a:t>
            </a:r>
            <a:r>
              <a:rPr lang="en-US" sz="2200" dirty="0"/>
              <a:t>your answers to part </a:t>
            </a:r>
            <a:r>
              <a:rPr lang="en-US" sz="2200" b="1" dirty="0"/>
              <a:t>a</a:t>
            </a:r>
            <a:r>
              <a:rPr lang="en-US" sz="2200" dirty="0"/>
              <a:t> to solve </a:t>
            </a:r>
            <a:r>
              <a:rPr lang="en-US" sz="2200" dirty="0" smtClean="0"/>
              <a:t>4(3x </a:t>
            </a:r>
            <a:r>
              <a:rPr lang="en-US" sz="2200" dirty="0"/>
              <a:t>- 4) = </a:t>
            </a:r>
            <a:r>
              <a:rPr lang="en-US" sz="2200" dirty="0" smtClean="0"/>
              <a:t>7(x </a:t>
            </a:r>
            <a:r>
              <a:rPr lang="en-US" sz="2200" dirty="0"/>
              <a:t>- 3)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857250" algn="l"/>
                <a:tab pos="27432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 	Expand </a:t>
            </a:r>
            <a:r>
              <a:rPr lang="en-US" sz="2200" dirty="0"/>
              <a:t>and simplify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2(3x </a:t>
            </a:r>
            <a:r>
              <a:rPr lang="en-US" sz="2200" dirty="0"/>
              <a:t>+ 5</a:t>
            </a:r>
            <a:r>
              <a:rPr lang="en-US" sz="2200" dirty="0" smtClean="0"/>
              <a:t>) - 3(x - 2</a:t>
            </a:r>
            <a:r>
              <a:rPr lang="en-US" sz="2200" dirty="0"/>
              <a:t>)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857250" algn="l"/>
                <a:tab pos="2743200" algn="l"/>
              </a:tabLst>
            </a:pPr>
            <a:r>
              <a:rPr lang="en-US" sz="2200" dirty="0" smtClean="0"/>
              <a:t>Use </a:t>
            </a:r>
            <a:r>
              <a:rPr lang="en-US" sz="2200" dirty="0"/>
              <a:t>your answer to part </a:t>
            </a:r>
            <a:r>
              <a:rPr lang="en-US" sz="2200" b="1" dirty="0"/>
              <a:t>a</a:t>
            </a:r>
            <a:r>
              <a:rPr lang="en-US" sz="2200" dirty="0"/>
              <a:t> to solve </a:t>
            </a:r>
            <a:r>
              <a:rPr lang="en-US" sz="2200" dirty="0" smtClean="0"/>
              <a:t>2(3x </a:t>
            </a:r>
            <a:r>
              <a:rPr lang="en-US" sz="2200" dirty="0"/>
              <a:t>+ 5) - </a:t>
            </a:r>
            <a:r>
              <a:rPr lang="en-US" sz="2200" dirty="0" smtClean="0"/>
              <a:t>3(x </a:t>
            </a:r>
            <a:r>
              <a:rPr lang="en-US" sz="2200" dirty="0"/>
              <a:t>- 2) = 25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857250" algn="l"/>
                <a:tab pos="2743200" algn="l"/>
              </a:tabLst>
            </a:pPr>
            <a:r>
              <a:rPr lang="en-US" sz="2200" dirty="0" smtClean="0"/>
              <a:t>Solve </a:t>
            </a:r>
            <a:r>
              <a:rPr lang="en-US" sz="2200" dirty="0"/>
              <a:t>these equations.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743200" algn="l"/>
              </a:tabLst>
            </a:pPr>
            <a:r>
              <a:rPr lang="en-US" sz="2200" dirty="0" smtClean="0"/>
              <a:t>2(3x </a:t>
            </a:r>
            <a:r>
              <a:rPr lang="en-US" sz="2200" dirty="0"/>
              <a:t>- 1) + </a:t>
            </a:r>
            <a:r>
              <a:rPr lang="en-US" sz="2200" dirty="0" smtClean="0"/>
              <a:t>5(x </a:t>
            </a:r>
            <a:r>
              <a:rPr lang="en-US" sz="2200" dirty="0"/>
              <a:t>+ 3) = 24 </a:t>
            </a:r>
            <a:endParaRPr lang="en-US" sz="22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743200" algn="l"/>
              </a:tabLst>
            </a:pPr>
            <a:r>
              <a:rPr lang="en-US" sz="2200" dirty="0" smtClean="0"/>
              <a:t>2(x </a:t>
            </a:r>
            <a:r>
              <a:rPr lang="en-US" sz="2200" dirty="0"/>
              <a:t>- 1) - (</a:t>
            </a:r>
            <a:r>
              <a:rPr lang="en-US" sz="2200" dirty="0" smtClean="0"/>
              <a:t>3x </a:t>
            </a:r>
            <a:r>
              <a:rPr lang="en-US" sz="2200" dirty="0"/>
              <a:t>- 4) =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4180" y="5085184"/>
            <a:ext cx="5213924" cy="1517684"/>
            <a:chOff x="150164" y="6494199"/>
            <a:chExt cx="5213924" cy="1517684"/>
          </a:xfrm>
        </p:grpSpPr>
        <p:sp>
          <p:nvSpPr>
            <p:cNvPr id="9" name="Rectangle 8"/>
            <p:cNvSpPr/>
            <p:nvPr/>
          </p:nvSpPr>
          <p:spPr>
            <a:xfrm flipH="1">
              <a:off x="150164" y="6673055"/>
              <a:ext cx="5213924" cy="13388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Unless a question asks for a decimal answer, give non-integer solutions to an equation as exact fractions.</a:t>
              </a:r>
            </a:p>
          </p:txBody>
        </p:sp>
        <p:sp>
          <p:nvSpPr>
            <p:cNvPr id="10" name="Pentagon 9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5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0053598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490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857250" algn="l"/>
                    <a:tab pos="2743200" algn="l"/>
                  </a:tabLst>
                </a:pPr>
                <a:r>
                  <a:rPr lang="en-US" sz="2250" dirty="0" smtClean="0"/>
                  <a:t>Solve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:r>
                  <a:rPr lang="en-US" sz="2250" dirty="0" smtClean="0"/>
                  <a:t>2(4</a:t>
                </a:r>
                <a:r>
                  <a:rPr lang="en-US" sz="225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50" dirty="0" smtClean="0"/>
                  <a:t> </a:t>
                </a:r>
                <a:r>
                  <a:rPr lang="en-US" sz="2250" dirty="0"/>
                  <a:t>- 1) + </a:t>
                </a:r>
                <a:r>
                  <a:rPr lang="en-US" sz="2250" dirty="0" smtClean="0"/>
                  <a:t>3(</a:t>
                </a:r>
                <a:r>
                  <a:rPr lang="en-US" sz="22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50" dirty="0" smtClean="0"/>
                  <a:t> </a:t>
                </a:r>
                <a:r>
                  <a:rPr lang="en-US" sz="2250" dirty="0"/>
                  <a:t>+ 2) = 1 </a:t>
                </a:r>
                <a:endParaRPr lang="en-US" sz="2250" dirty="0" smtClean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:r>
                  <a:rPr lang="en-US" sz="2250" dirty="0" smtClean="0"/>
                  <a:t>4(2</a:t>
                </a:r>
                <a:r>
                  <a:rPr lang="en-US" sz="22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50" dirty="0" smtClean="0"/>
                  <a:t> </a:t>
                </a:r>
                <a:r>
                  <a:rPr lang="en-US" sz="2250" dirty="0"/>
                  <a:t>+ 3) = </a:t>
                </a:r>
                <a:r>
                  <a:rPr lang="en-US" sz="2250" dirty="0" smtClean="0"/>
                  <a:t>5(3</a:t>
                </a:r>
                <a:r>
                  <a:rPr lang="en-US" sz="22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50" dirty="0" smtClean="0"/>
                  <a:t> </a:t>
                </a:r>
                <a:r>
                  <a:rPr lang="en-US" sz="2250" dirty="0"/>
                  <a:t>- 2) </a:t>
                </a:r>
                <a:endParaRPr lang="en-US" sz="2250" dirty="0" smtClean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:r>
                  <a:rPr lang="en-US" sz="2250" dirty="0" smtClean="0"/>
                  <a:t>3(2</a:t>
                </a:r>
                <a:r>
                  <a:rPr lang="en-US" sz="22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50" dirty="0" smtClean="0"/>
                  <a:t> </a:t>
                </a:r>
                <a:r>
                  <a:rPr lang="en-US" sz="2250" dirty="0"/>
                  <a:t>+ 9) = </a:t>
                </a:r>
                <a:r>
                  <a:rPr lang="en-US" sz="2250" dirty="0" smtClean="0"/>
                  <a:t>2(4</a:t>
                </a:r>
                <a:r>
                  <a:rPr lang="en-US" sz="225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50" dirty="0" smtClean="0"/>
                  <a:t>- 1)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:r>
                  <a:rPr lang="en-US" sz="2250" dirty="0" smtClean="0"/>
                  <a:t>9</a:t>
                </a:r>
                <a:r>
                  <a:rPr lang="en-US" sz="22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50" dirty="0" smtClean="0"/>
                  <a:t> </a:t>
                </a:r>
                <a:r>
                  <a:rPr lang="en-US" sz="2250" dirty="0"/>
                  <a:t>- </a:t>
                </a:r>
                <a:r>
                  <a:rPr lang="en-US" sz="2250" dirty="0" smtClean="0"/>
                  <a:t>2(3</a:t>
                </a:r>
                <a:r>
                  <a:rPr lang="en-US" sz="22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50" dirty="0" smtClean="0"/>
                  <a:t> </a:t>
                </a:r>
                <a:r>
                  <a:rPr lang="en-US" sz="2250" dirty="0"/>
                  <a:t>- 5) = 6 </a:t>
                </a:r>
                <a:endParaRPr lang="en-US" sz="2250" dirty="0" smtClean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:r>
                  <a:rPr lang="en-US" sz="2250" dirty="0" smtClean="0"/>
                  <a:t>5(4</a:t>
                </a:r>
                <a:r>
                  <a:rPr lang="en-US" sz="225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50" dirty="0" smtClean="0"/>
                  <a:t>- 3</a:t>
                </a:r>
                <a:r>
                  <a:rPr lang="en-US" sz="2250" dirty="0"/>
                  <a:t>) - (</a:t>
                </a:r>
                <a:r>
                  <a:rPr lang="en-US" sz="2250" dirty="0" smtClean="0"/>
                  <a:t>6 - 5</a:t>
                </a:r>
                <a:r>
                  <a:rPr lang="en-US" sz="22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50" dirty="0" smtClean="0"/>
                  <a:t>) </a:t>
                </a:r>
                <a:r>
                  <a:rPr lang="en-US" sz="2250" dirty="0"/>
                  <a:t>= 0 </a:t>
                </a:r>
                <a:endParaRPr lang="en-US" sz="2250" dirty="0" smtClean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:r>
                  <a:rPr lang="en-US" sz="2250" dirty="0" smtClean="0"/>
                  <a:t>7(3 </a:t>
                </a:r>
                <a:r>
                  <a:rPr lang="en-US" sz="2250" dirty="0"/>
                  <a:t>- </a:t>
                </a:r>
                <a:r>
                  <a:rPr lang="en-US" sz="2250" dirty="0" smtClean="0"/>
                  <a:t>5</a:t>
                </a:r>
                <a:r>
                  <a:rPr lang="en-US" sz="22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50" dirty="0" smtClean="0"/>
                  <a:t>) </a:t>
                </a:r>
                <a:r>
                  <a:rPr lang="en-US" sz="2250" dirty="0"/>
                  <a:t>= </a:t>
                </a:r>
                <a:r>
                  <a:rPr lang="en-US" sz="2250" dirty="0" smtClean="0"/>
                  <a:t>2(</a:t>
                </a:r>
                <a:r>
                  <a:rPr lang="en-US" sz="225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50" dirty="0" smtClean="0"/>
                  <a:t>- 6)</a:t>
                </a:r>
              </a:p>
              <a:p>
                <a:pPr lvl="1">
                  <a:buClr>
                    <a:srgbClr val="C00000"/>
                  </a:buClr>
                  <a:tabLst>
                    <a:tab pos="857250" algn="l"/>
                    <a:tab pos="2743200" algn="l"/>
                  </a:tabLst>
                </a:pPr>
                <a:r>
                  <a:rPr lang="en-US" sz="2250" b="1" dirty="0" smtClean="0">
                    <a:solidFill>
                      <a:srgbClr val="FF0000"/>
                    </a:solidFill>
                  </a:rPr>
                  <a:t>Discussion</a:t>
                </a:r>
                <a:r>
                  <a:rPr lang="en-US" sz="2250" dirty="0" smtClean="0"/>
                  <a:t> </a:t>
                </a:r>
                <a:r>
                  <a:rPr lang="en-US" sz="2250" dirty="0"/>
                  <a:t>In part </a:t>
                </a:r>
                <a:r>
                  <a:rPr lang="en-US" sz="2250" b="1" dirty="0"/>
                  <a:t>a</a:t>
                </a:r>
                <a:r>
                  <a:rPr lang="en-US" sz="2250" dirty="0"/>
                  <a:t>, why is the fraction solution more accurate than the decimal?</a:t>
                </a: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857250" algn="l"/>
                    <a:tab pos="2743200" algn="l"/>
                  </a:tabLst>
                </a:pPr>
                <a:r>
                  <a:rPr lang="en-US" sz="2250" dirty="0" smtClean="0"/>
                  <a:t>Simplify </a:t>
                </a:r>
                <a:r>
                  <a:rPr lang="en-US" sz="2250" dirty="0"/>
                  <a:t>these expressions by cancelling</a:t>
                </a:r>
                <a:r>
                  <a:rPr lang="en-US" sz="2250" dirty="0" smtClean="0"/>
                  <a:t>.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1771650" algn="l"/>
                    <a:tab pos="2857500" algn="l"/>
                    <a:tab pos="39433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  <m:r>
                          <m:rPr>
                            <m:nor/>
                          </m:rPr>
                          <a:rPr lang="en-US" sz="225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22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50" dirty="0" smtClean="0"/>
                  <a:t>	</a:t>
                </a:r>
                <a:r>
                  <a:rPr lang="en-US" sz="225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25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25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2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50" dirty="0" smtClean="0"/>
                  <a:t>	</a:t>
                </a:r>
                <a:r>
                  <a:rPr lang="en-US" sz="225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225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  <m:r>
                          <m:rPr>
                            <m:nor/>
                          </m:rPr>
                          <a:rPr lang="en-US" sz="225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num>
                      <m:den>
                        <m:r>
                          <a:rPr lang="en-US" sz="22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50" dirty="0" smtClean="0"/>
                  <a:t>	</a:t>
                </a:r>
                <a:r>
                  <a:rPr lang="en-US" sz="225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25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50" b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sz="225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num>
                      <m:den>
                        <m:r>
                          <a:rPr lang="en-US" sz="22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4902881"/>
              </a:xfrm>
              <a:prstGeom prst="rect">
                <a:avLst/>
              </a:prstGeom>
              <a:blipFill rotWithShape="0">
                <a:blip r:embed="rId6"/>
                <a:stretch>
                  <a:fillRect l="-1390" t="-745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flipH="1">
                <a:off x="223753" y="6016897"/>
                <a:ext cx="5204539" cy="614464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Q3 hint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3753" y="6016897"/>
                <a:ext cx="5204539" cy="6144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725144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19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8529270" cy="4594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defTabSz="10668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14400" algn="l"/>
                    <a:tab pos="2800350" algn="l"/>
                    <a:tab pos="6286500" algn="l"/>
                  </a:tabLst>
                </a:pPr>
                <a:r>
                  <a:rPr lang="en-US" sz="27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700" dirty="0" smtClean="0"/>
                  <a:t> 	Copy and </a:t>
                </a:r>
                <a:r>
                  <a:rPr lang="en-US" sz="2700" dirty="0"/>
                  <a:t>complete to begin to </a:t>
                </a:r>
                <a:r>
                  <a:rPr lang="en-US" sz="2700" dirty="0" smtClean="0"/>
                  <a:t>solve </a:t>
                </a:r>
                <a:r>
                  <a:rPr lang="en-US" sz="2700" dirty="0"/>
                  <a:t>the </a:t>
                </a:r>
                <a:r>
                  <a:rPr lang="en-US" sz="2700" dirty="0" smtClean="0"/>
                  <a:t>	equation.</a:t>
                </a:r>
                <a:br>
                  <a:rPr lang="en-US" sz="2700" dirty="0" smtClean="0"/>
                </a:br>
                <a:r>
                  <a:rPr lang="en-US" sz="27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7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700" dirty="0"/>
                          <m:t> −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700" dirty="0" smtClean="0"/>
                  <a:t> = 5</a:t>
                </a:r>
                <a:r>
                  <a:rPr lang="en-US" sz="27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7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700" dirty="0"/>
                          <m:t> −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700" dirty="0" smtClean="0"/>
                  <a:t> x </a:t>
                </a:r>
                <a:r>
                  <a:rPr lang="en-US" sz="2700" dirty="0" smtClean="0">
                    <a:sym typeface="Wingdings" panose="05000000000000000000" pitchFamily="2" charset="2"/>
                  </a:rPr>
                  <a:t> = 5 x 	7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700" dirty="0" smtClean="0"/>
                  <a:t> -1 = </a:t>
                </a:r>
                <a:r>
                  <a:rPr lang="en-US" sz="2700" dirty="0" smtClean="0">
                    <a:sym typeface="Wingdings" panose="05000000000000000000" pitchFamily="2" charset="2"/>
                  </a:rPr>
                  <a:t>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857250" algn="l"/>
                    <a:tab pos="2057400" algn="l"/>
                    <a:tab pos="2743200" algn="l"/>
                    <a:tab pos="6286500" algn="l"/>
                  </a:tabLst>
                </a:pPr>
                <a:r>
                  <a:rPr lang="en-US" sz="2700" dirty="0" smtClean="0">
                    <a:sym typeface="Wingdings" panose="05000000000000000000" pitchFamily="2" charset="2"/>
                  </a:rPr>
                  <a:t>Solve the equation.</a:t>
                </a:r>
                <a:br>
                  <a:rPr lang="en-US" sz="2700" dirty="0" smtClean="0">
                    <a:sym typeface="Wingdings" panose="05000000000000000000" pitchFamily="2" charset="2"/>
                  </a:rPr>
                </a:br>
                <a:r>
                  <a:rPr lang="en-US" sz="1600" dirty="0" smtClean="0"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sym typeface="Wingdings" panose="05000000000000000000" pitchFamily="2" charset="2"/>
                  </a:rPr>
                </a:br>
                <a:r>
                  <a:rPr lang="en-US" sz="2700" dirty="0" smtClean="0">
                    <a:sym typeface="Wingdings" panose="05000000000000000000" pitchFamily="2" charset="2"/>
                  </a:rPr>
                  <a:t/>
                </a:r>
                <a:br>
                  <a:rPr lang="en-US" sz="2700" dirty="0" smtClean="0">
                    <a:sym typeface="Wingdings" panose="05000000000000000000" pitchFamily="2" charset="2"/>
                  </a:rPr>
                </a:br>
                <a:endParaRPr lang="en-US" sz="2700" dirty="0" smtClean="0">
                  <a:sym typeface="Wingdings" panose="05000000000000000000" pitchFamily="2" charset="2"/>
                </a:endParaRP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857250" algn="l"/>
                    <a:tab pos="2057400" algn="l"/>
                    <a:tab pos="2743200" algn="l"/>
                    <a:tab pos="6286500" algn="l"/>
                  </a:tabLst>
                </a:pPr>
                <a:r>
                  <a:rPr lang="en-US" sz="2700" dirty="0"/>
                  <a:t>Copy </a:t>
                </a:r>
                <a:r>
                  <a:rPr lang="en-US" sz="2700" dirty="0" smtClean="0"/>
                  <a:t>to </a:t>
                </a:r>
                <a:r>
                  <a:rPr lang="en-US" sz="2700" dirty="0"/>
                  <a:t>begin to </a:t>
                </a:r>
                <a:r>
                  <a:rPr lang="en-US" sz="2700" dirty="0" smtClean="0"/>
                  <a:t>solve </a:t>
                </a:r>
                <a:r>
                  <a:rPr lang="en-US" sz="2700" dirty="0"/>
                  <a:t>the equation.</a:t>
                </a:r>
                <a:br>
                  <a:rPr lang="en-US" sz="2700" dirty="0"/>
                </a:br>
                <a:r>
                  <a:rPr lang="en-US" sz="27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7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−4</m:t>
                        </m:r>
                      </m:den>
                    </m:f>
                  </m:oMath>
                </a14:m>
                <a:r>
                  <a:rPr lang="en-US" sz="2700" dirty="0"/>
                  <a:t> = </a:t>
                </a:r>
                <a:r>
                  <a:rPr lang="en-US" sz="2700" dirty="0" smtClean="0"/>
                  <a:t>3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7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−4</m:t>
                        </m:r>
                      </m:den>
                    </m:f>
                  </m:oMath>
                </a14:m>
                <a:r>
                  <a:rPr lang="en-US" sz="2700" dirty="0"/>
                  <a:t> x </a:t>
                </a:r>
                <a:r>
                  <a:rPr lang="en-US" sz="2700" dirty="0" smtClean="0"/>
                  <a:t>(</a:t>
                </a:r>
                <a:r>
                  <a:rPr lang="en-US" sz="2700" dirty="0" smtClean="0">
                    <a:sym typeface="Wingdings" panose="05000000000000000000" pitchFamily="2" charset="2"/>
                  </a:rPr>
                  <a:t>) </a:t>
                </a:r>
                <a:r>
                  <a:rPr lang="en-US" sz="2700" dirty="0">
                    <a:sym typeface="Wingdings" panose="05000000000000000000" pitchFamily="2" charset="2"/>
                  </a:rPr>
                  <a:t>= </a:t>
                </a:r>
                <a:r>
                  <a:rPr lang="en-US" sz="2700" dirty="0" smtClean="0">
                    <a:sym typeface="Wingdings" panose="05000000000000000000" pitchFamily="2" charset="2"/>
                  </a:rPr>
                  <a:t>3 </a:t>
                </a:r>
                <a:r>
                  <a:rPr lang="en-US" sz="2700" dirty="0">
                    <a:sym typeface="Wingdings" panose="05000000000000000000" pitchFamily="2" charset="2"/>
                  </a:rPr>
                  <a:t>x </a:t>
                </a:r>
                <a:r>
                  <a:rPr lang="en-US" sz="2700" dirty="0" smtClean="0">
                    <a:sym typeface="Wingdings" panose="05000000000000000000" pitchFamily="2" charset="2"/>
                  </a:rPr>
                  <a:t>()	10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= </a:t>
                </a:r>
                <a:r>
                  <a:rPr lang="en-US" sz="2700" dirty="0">
                    <a:sym typeface="Wingdings" panose="05000000000000000000" pitchFamily="2" charset="2"/>
                  </a:rPr>
                  <a:t>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700" dirty="0" smtClean="0">
                    <a:sym typeface="Wingdings" panose="05000000000000000000" pitchFamily="2" charset="2"/>
                  </a:rPr>
                  <a:t> - </a:t>
                </a:r>
                <a:r>
                  <a:rPr lang="en-US" sz="2700" dirty="0">
                    <a:sym typeface="Wingdings" panose="05000000000000000000" pitchFamily="2" charset="2"/>
                  </a:rPr>
                  <a:t>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857250" algn="l"/>
                    <a:tab pos="2057400" algn="l"/>
                    <a:tab pos="2743200" algn="l"/>
                    <a:tab pos="6286500" algn="l"/>
                  </a:tabLst>
                </a:pPr>
                <a:r>
                  <a:rPr lang="en-US" sz="2700" dirty="0">
                    <a:sym typeface="Wingdings" panose="05000000000000000000" pitchFamily="2" charset="2"/>
                  </a:rPr>
                  <a:t>Solve the equation</a:t>
                </a:r>
                <a:r>
                  <a:rPr lang="en-US" sz="2700" dirty="0" smtClean="0">
                    <a:sym typeface="Wingdings" panose="05000000000000000000" pitchFamily="2" charset="2"/>
                  </a:rPr>
                  <a:t>.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8529270" cy="4594719"/>
              </a:xfrm>
              <a:prstGeom prst="rect">
                <a:avLst/>
              </a:prstGeom>
              <a:blipFill rotWithShape="0">
                <a:blip r:embed="rId6"/>
                <a:stretch>
                  <a:fillRect l="-1215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  <p:sp>
        <p:nvSpPr>
          <p:cNvPr id="12" name="Rectangle 11"/>
          <p:cNvSpPr/>
          <p:nvPr/>
        </p:nvSpPr>
        <p:spPr>
          <a:xfrm flipH="1">
            <a:off x="223752" y="3140968"/>
            <a:ext cx="8557036" cy="92333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Q12a hint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Multiply both sides of the equation by 4. Then cancel.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124744"/>
            <a:ext cx="705543" cy="705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51517" y="5589240"/>
            <a:ext cx="8529270" cy="95410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Q13a hint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Multiply both sides by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- 4. Then cancel the left-hand side and expand the right-hand side</a:t>
            </a:r>
          </a:p>
        </p:txBody>
      </p:sp>
    </p:spTree>
    <p:extLst>
      <p:ext uri="{BB962C8B-B14F-4D97-AF65-F5344CB8AC3E}">
        <p14:creationId xmlns:p14="http://schemas.microsoft.com/office/powerpoint/2010/main" val="41482997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4283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defTabSz="1066800"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3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	By multiplying both sides of the </a:t>
                </a:r>
                <a:r>
                  <a:rPr lang="en-US" sz="2300" dirty="0" smtClean="0"/>
                  <a:t>	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300" dirty="0" smtClean="0"/>
                  <a:t> </a:t>
                </a:r>
                <a:r>
                  <a:rPr lang="en-US" sz="2300" dirty="0"/>
                  <a:t>by 9, and </a:t>
                </a:r>
                <a:r>
                  <a:rPr lang="en-US" sz="2300" dirty="0" smtClean="0"/>
                  <a:t>	cancelling</a:t>
                </a:r>
                <a:r>
                  <a:rPr lang="en-US" sz="2300" dirty="0"/>
                  <a:t>, show that </a:t>
                </a:r>
                <a:r>
                  <a:rPr lang="en-US" sz="2300" dirty="0" smtClean="0"/>
                  <a:t>3(2</a:t>
                </a:r>
                <a:r>
                  <a:rPr lang="en-US" sz="23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+1) </a:t>
                </a:r>
                <a:r>
                  <a:rPr lang="en-US" sz="2300" dirty="0" smtClean="0"/>
                  <a:t>	= </a:t>
                </a:r>
                <a:r>
                  <a:rPr lang="en-US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- 5. Then solve the </a:t>
                </a:r>
                <a:r>
                  <a:rPr lang="en-US" sz="2300" dirty="0" smtClean="0"/>
                  <a:t>	equation</a:t>
                </a:r>
                <a:r>
                  <a:rPr lang="en-US" sz="2300" dirty="0"/>
                  <a:t>, </a:t>
                </a:r>
                <a:endParaRPr lang="en-US" sz="2300" dirty="0" smtClean="0"/>
              </a:p>
              <a:p>
                <a:pPr marL="857250" lvl="1" indent="-514350" defTabSz="10668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800350" algn="l"/>
                    <a:tab pos="6286500" algn="l"/>
                  </a:tabLst>
                </a:pPr>
                <a:r>
                  <a:rPr lang="en-US" sz="2300" dirty="0" smtClean="0"/>
                  <a:t>By </a:t>
                </a:r>
                <a:r>
                  <a:rPr lang="en-US" sz="2300" dirty="0"/>
                  <a:t>multiplying both sides of the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300" dirty="0" smtClean="0"/>
                  <a:t> by </a:t>
                </a:r>
                <a:r>
                  <a:rPr lang="en-US" sz="2300" dirty="0"/>
                  <a:t>12, and cancelling, show that </a:t>
                </a:r>
                <a:r>
                  <a:rPr lang="en-US" sz="2300" dirty="0" smtClean="0"/>
                  <a:t>6</a:t>
                </a:r>
                <a:r>
                  <a:rPr lang="en-US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- </a:t>
                </a:r>
                <a:r>
                  <a:rPr lang="en-US" sz="2300" dirty="0" smtClean="0"/>
                  <a:t>4</a:t>
                </a:r>
                <a:r>
                  <a:rPr lang="en-US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= 7. Then solve the </a:t>
                </a:r>
                <a:r>
                  <a:rPr lang="en-US" sz="2300" dirty="0" smtClean="0"/>
                  <a:t>equation.</a:t>
                </a:r>
              </a:p>
              <a:p>
                <a:pPr marL="342900" lvl="1" defTabSz="1066800">
                  <a:buClr>
                    <a:srgbClr val="C00000"/>
                  </a:buClr>
                  <a:tabLst>
                    <a:tab pos="2800350" algn="l"/>
                    <a:tab pos="6286500" algn="l"/>
                  </a:tabLst>
                </a:pPr>
                <a:r>
                  <a:rPr lang="en-US" sz="2300" b="1" dirty="0" smtClean="0">
                    <a:solidFill>
                      <a:srgbClr val="FF0000"/>
                    </a:solidFill>
                  </a:rPr>
                  <a:t>Discussion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How can you choose the number to multiply by?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4283737"/>
              </a:xfrm>
              <a:prstGeom prst="rect">
                <a:avLst/>
              </a:prstGeom>
              <a:blipFill rotWithShape="0">
                <a:blip r:embed="rId6"/>
                <a:stretch>
                  <a:fillRect l="-1390" t="-996" r="-3013" b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flipH="1">
                <a:off x="245552" y="5452005"/>
                <a:ext cx="5262552" cy="1095043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3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Q14b hint -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12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x</a:t>
                </a:r>
              </a:p>
              <a:p>
                <a:pPr>
                  <a:tabLst>
                    <a:tab pos="1885950" algn="l"/>
                  </a:tabLst>
                </a:pPr>
                <a:r>
                  <a:rPr lang="en-US" sz="23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12</a:t>
                </a:r>
                <a:r>
                  <a:rPr lang="en-US" sz="23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x</a:t>
                </a:r>
                <a:endParaRPr lang="en-US" sz="23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5552" y="5452005"/>
                <a:ext cx="5262552" cy="10950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43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8264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vi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8155" r="12988" b="155"/>
          <a:stretch/>
        </p:blipFill>
        <p:spPr>
          <a:xfrm>
            <a:off x="179512" y="1118106"/>
            <a:ext cx="8760738" cy="55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665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2772504"/>
                <a:ext cx="5256585" cy="2600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defTabSz="1066800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300" dirty="0" smtClean="0"/>
                  <a:t>Solve these equations.</a:t>
                </a:r>
              </a:p>
              <a:p>
                <a:pPr marL="914400" lvl="1" indent="-457200" defTabSz="1066800">
                  <a:lnSpc>
                    <a:spcPts val="56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− 4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300" dirty="0" smtClean="0"/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3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3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300" dirty="0" smtClean="0"/>
              </a:p>
              <a:p>
                <a:pPr marL="914400" lvl="1" indent="-457200" defTabSz="1066800">
                  <a:lnSpc>
                    <a:spcPts val="56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8003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3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3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 smtClean="0"/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3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300" dirty="0" smtClean="0"/>
                  <a:t> = 5</a:t>
                </a:r>
              </a:p>
              <a:p>
                <a:pPr marL="914400" lvl="1" indent="-457200" defTabSz="1066800">
                  <a:lnSpc>
                    <a:spcPts val="5600"/>
                  </a:lnSpc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28003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300" dirty="0" smtClean="0"/>
                  <a:t> = 7</a:t>
                </a:r>
                <a:endParaRPr lang="en-US" sz="23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772504"/>
                <a:ext cx="5256585" cy="2600712"/>
              </a:xfrm>
              <a:prstGeom prst="rect">
                <a:avLst/>
              </a:prstGeom>
              <a:blipFill rotWithShape="0">
                <a:blip r:embed="rId4"/>
                <a:stretch>
                  <a:fillRect l="-1390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  <p:sp>
        <p:nvSpPr>
          <p:cNvPr id="12" name="Rectangle 11"/>
          <p:cNvSpPr/>
          <p:nvPr/>
        </p:nvSpPr>
        <p:spPr>
          <a:xfrm flipH="1">
            <a:off x="245552" y="5755903"/>
            <a:ext cx="5262552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Q14b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multiplying both sides by the LCM of 2 and 4.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05543" cy="7055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4180" y="1231886"/>
            <a:ext cx="5213924" cy="1425351"/>
            <a:chOff x="150164" y="6494199"/>
            <a:chExt cx="5213924" cy="1425351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73055"/>
              <a:ext cx="5213924" cy="12464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solve an equation involving fractions, multiply each term on both sides by the LCM of the denominators.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6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5476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736600" defTabSz="1066800">
              <a:buClr>
                <a:srgbClr val="C00000"/>
              </a:buClr>
              <a:buFont typeface="+mj-lt"/>
              <a:buAutoNum type="arabicPeriod" startAt="16"/>
              <a:tabLst>
                <a:tab pos="857250" algn="l"/>
                <a:tab pos="2800350" algn="l"/>
                <a:tab pos="6286500" algn="l"/>
              </a:tabLst>
            </a:pPr>
            <a:r>
              <a:rPr lang="en-US" sz="3200" b="1" dirty="0">
                <a:solidFill>
                  <a:srgbClr val="FF0000"/>
                </a:solidFill>
              </a:rPr>
              <a:t>Problem-solving</a:t>
            </a:r>
            <a:r>
              <a:rPr lang="en-US" sz="3200" dirty="0"/>
              <a:t> Find the size of the smallest angle in the triangle.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05543" cy="7055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264141" y="5694347"/>
            <a:ext cx="520453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Q16 strategy hint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What fact do you know about angles in a triangle?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705" y="3255875"/>
            <a:ext cx="5185409" cy="19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899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 defTabSz="1066800">
              <a:buClr>
                <a:srgbClr val="C00000"/>
              </a:buClr>
              <a:buFont typeface="+mj-lt"/>
              <a:buAutoNum type="arabicPeriod" startAt="17"/>
              <a:tabLst>
                <a:tab pos="857250" algn="l"/>
                <a:tab pos="2800350" algn="l"/>
                <a:tab pos="62865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Real </a:t>
            </a:r>
            <a:r>
              <a:rPr lang="en-US" sz="2000" b="1" dirty="0">
                <a:solidFill>
                  <a:srgbClr val="FF0000"/>
                </a:solidFill>
              </a:rPr>
              <a:t>/ Reasoning</a:t>
            </a:r>
            <a:r>
              <a:rPr lang="en-US" sz="2000" dirty="0"/>
              <a:t> Bert drove from his house to Bolton at an average speed of 60mph. He drove back at an average speed of 45mph. His total driving time was 7 hours, </a:t>
            </a:r>
            <a:endParaRPr lang="en-US" sz="2000" dirty="0" smtClean="0"/>
          </a:p>
          <a:p>
            <a:pPr marL="804863" lvl="1" indent="-347663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00" dirty="0" smtClean="0"/>
              <a:t>Bert </a:t>
            </a:r>
            <a:r>
              <a:rPr lang="en-US" sz="2000" dirty="0"/>
              <a:t>lives </a:t>
            </a:r>
            <a:r>
              <a:rPr lang="en-US" sz="2000" i="1" dirty="0"/>
              <a:t>x</a:t>
            </a:r>
            <a:r>
              <a:rPr lang="en-US" sz="2000" dirty="0"/>
              <a:t> miles from </a:t>
            </a:r>
            <a:r>
              <a:rPr lang="en-US" sz="2000" dirty="0" smtClean="0"/>
              <a:t>Bolton.</a:t>
            </a:r>
            <a:br>
              <a:rPr lang="en-US" sz="2000" dirty="0" smtClean="0"/>
            </a:br>
            <a:r>
              <a:rPr lang="en-US" sz="2000" dirty="0" smtClean="0"/>
              <a:t>Write </a:t>
            </a:r>
            <a:r>
              <a:rPr lang="en-US" sz="2000" dirty="0"/>
              <a:t>down an expression for the time of his outward journey, </a:t>
            </a:r>
            <a:endParaRPr lang="en-US" sz="2000" dirty="0" smtClean="0"/>
          </a:p>
          <a:p>
            <a:pPr marL="804863" lvl="1" indent="-347663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00" dirty="0" smtClean="0"/>
              <a:t>Write </a:t>
            </a:r>
            <a:r>
              <a:rPr lang="en-US" sz="2000" dirty="0"/>
              <a:t>down an expression for the time of his return journey, </a:t>
            </a:r>
            <a:endParaRPr lang="en-US" sz="2000" dirty="0" smtClean="0"/>
          </a:p>
          <a:p>
            <a:pPr marL="804863" lvl="1" indent="-347663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00" dirty="0" smtClean="0"/>
              <a:t>Write </a:t>
            </a:r>
            <a:r>
              <a:rPr lang="en-US" sz="2000" dirty="0"/>
              <a:t>down an equation for both parts of the journey in terms of </a:t>
            </a:r>
            <a:r>
              <a:rPr lang="en-US" sz="2000" i="1" dirty="0"/>
              <a:t>x</a:t>
            </a:r>
            <a:r>
              <a:rPr lang="en-US" sz="2000" dirty="0"/>
              <a:t>. </a:t>
            </a:r>
            <a:endParaRPr lang="en-US" sz="2000" dirty="0" smtClean="0"/>
          </a:p>
          <a:p>
            <a:pPr marL="804863" lvl="1" indent="-347663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00" dirty="0" smtClean="0"/>
              <a:t>Solve </a:t>
            </a:r>
            <a:r>
              <a:rPr lang="en-US" sz="2000" dirty="0"/>
              <a:t>the equation to work out how far Bert lives from Bolton.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2.3 </a:t>
            </a:r>
            <a:r>
              <a:rPr lang="en-GB" dirty="0"/>
              <a:t>– </a:t>
            </a:r>
            <a:r>
              <a:rPr lang="en-GB" dirty="0" smtClean="0"/>
              <a:t>Equations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05543" cy="705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flipH="1">
                <a:off x="251520" y="5758916"/>
                <a:ext cx="5204539" cy="766428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sz="27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Q17 </a:t>
                </a:r>
                <a:r>
                  <a:rPr lang="en-US" sz="27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7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Time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𝐷𝑖𝑠𝑡𝑎𝑛𝑐𝑒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𝑆𝑝𝑒𝑒𝑑</m:t>
                        </m:r>
                      </m:den>
                    </m:f>
                  </m:oMath>
                </a14:m>
                <a:endParaRPr lang="en-US" sz="2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5758916"/>
                <a:ext cx="5204539" cy="7664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2971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37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66870"/>
              </p:ext>
            </p:extLst>
          </p:nvPr>
        </p:nvGraphicFramePr>
        <p:xfrm>
          <a:off x="251518" y="1268760"/>
          <a:ext cx="8568952" cy="494609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2970332"/>
                <a:gridCol w="3240360"/>
                <a:gridCol w="216022"/>
              </a:tblGrid>
              <a:tr h="6331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706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Substitute numbers into formulae.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Rearrange formulae.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Distinguish between expressions, equations, formulae and identities.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can use a formula to workout the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acceleration of a Formula 1 racing car.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307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7872">
                <a:tc gridSpan="4"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formula </a:t>
                      </a:r>
                      <a:r>
                        <a:rPr lang="en-US" sz="2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lw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calculate the area of a rectangle of length 3m and width 2m.</a:t>
                      </a:r>
                      <a:endPara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450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066800">
              <a:buClr>
                <a:srgbClr val="C00000"/>
              </a:buClr>
              <a:buFont typeface="+mj-lt"/>
              <a:buAutoNum type="arabi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800" dirty="0"/>
              <a:t>Workout</a:t>
            </a:r>
          </a:p>
          <a:p>
            <a:pPr marL="976313" lvl="1" indent="-519113" defTabSz="10668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800350" algn="l"/>
                <a:tab pos="6286500" algn="l"/>
              </a:tabLst>
            </a:pPr>
            <a:r>
              <a:rPr lang="en-US" sz="2800" dirty="0" smtClean="0"/>
              <a:t>6 </a:t>
            </a:r>
            <a:r>
              <a:rPr lang="en-US" sz="2800" dirty="0"/>
              <a:t>- (3 -1) </a:t>
            </a:r>
            <a:r>
              <a:rPr lang="en-US" sz="2800" dirty="0" smtClean="0"/>
              <a:t>	</a:t>
            </a:r>
          </a:p>
          <a:p>
            <a:pPr marL="976313" lvl="1" indent="-519113" defTabSz="10668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800350" algn="l"/>
                <a:tab pos="6286500" algn="l"/>
              </a:tabLst>
            </a:pPr>
            <a:r>
              <a:rPr lang="en-US" sz="2800" dirty="0" smtClean="0"/>
              <a:t>25 – 3 x 4 </a:t>
            </a:r>
          </a:p>
          <a:p>
            <a:pPr marL="976313" lvl="1" indent="-519113" defTabSz="106680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2800350" algn="l"/>
                <a:tab pos="6286500" algn="l"/>
              </a:tabLst>
            </a:pPr>
            <a:r>
              <a:rPr lang="en-US" sz="2800" dirty="0" smtClean="0"/>
              <a:t>2 x 4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	</a:t>
            </a:r>
          </a:p>
          <a:p>
            <a:pPr marL="976313" lvl="1" indent="-519113" defTabSz="1066800">
              <a:buClr>
                <a:srgbClr val="C00000"/>
              </a:buClr>
              <a:buFont typeface="+mj-lt"/>
              <a:buAutoNum type="alphaLcPeriod" startAt="3"/>
              <a:tabLst>
                <a:tab pos="914400" algn="l"/>
                <a:tab pos="2800350" algn="l"/>
                <a:tab pos="6286500" algn="l"/>
              </a:tabLst>
            </a:pPr>
            <a:r>
              <a:rPr lang="en-US" sz="2800" dirty="0" smtClean="0"/>
              <a:t>2 x 4 – 3 x 5 </a:t>
            </a:r>
            <a:r>
              <a:rPr lang="en-US" sz="2800" dirty="0"/>
              <a:t>+ </a:t>
            </a:r>
            <a:r>
              <a:rPr lang="en-US" sz="2800" dirty="0" smtClean="0"/>
              <a:t>4 x 6</a:t>
            </a:r>
            <a:endParaRPr lang="en-US" sz="2800" dirty="0"/>
          </a:p>
          <a:p>
            <a:pPr marL="457200" indent="-457200" defTabSz="106680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2800350" algn="l"/>
                <a:tab pos="6286500" algn="l"/>
              </a:tabLst>
            </a:pPr>
            <a:r>
              <a:rPr lang="en-US" sz="2800" dirty="0" smtClean="0">
                <a:solidFill>
                  <a:srgbClr val="C00000"/>
                </a:solidFill>
              </a:rPr>
              <a:t>a.</a:t>
            </a:r>
            <a:r>
              <a:rPr lang="en-US" sz="2800" dirty="0" smtClean="0"/>
              <a:t> 	Write </a:t>
            </a:r>
            <a:r>
              <a:rPr lang="en-US" sz="2800" dirty="0"/>
              <a:t>75 million in </a:t>
            </a:r>
            <a:r>
              <a:rPr lang="en-US" sz="2800" dirty="0" smtClean="0"/>
              <a:t>	standard </a:t>
            </a:r>
            <a:r>
              <a:rPr lang="en-US" sz="2800" dirty="0"/>
              <a:t>form.</a:t>
            </a:r>
          </a:p>
          <a:p>
            <a:pPr marL="976313" lvl="1" indent="-519113" defTabSz="1066800">
              <a:buClr>
                <a:srgbClr val="C00000"/>
              </a:buClr>
              <a:buFont typeface="+mj-lt"/>
              <a:buAutoNum type="alphaLcPeriod" startAt="2"/>
              <a:tabLst>
                <a:tab pos="857250" algn="l"/>
                <a:tab pos="2800350" algn="l"/>
                <a:tab pos="6286500" algn="l"/>
              </a:tabLst>
            </a:pPr>
            <a:r>
              <a:rPr lang="en-US" sz="2800" dirty="0" smtClean="0"/>
              <a:t>Write </a:t>
            </a:r>
            <a:r>
              <a:rPr lang="en-US" sz="2800" dirty="0"/>
              <a:t>3 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</a:t>
            </a:r>
            <a:r>
              <a:rPr lang="en-US" sz="2800" dirty="0"/>
              <a:t>as an ordinary number.</a:t>
            </a:r>
          </a:p>
          <a:p>
            <a:pPr marL="519113" indent="-519113" defTabSz="1066800">
              <a:buClr>
                <a:srgbClr val="C00000"/>
              </a:buClr>
              <a:buFont typeface="+mj-lt"/>
              <a:buAutoNum type="arabi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800" dirty="0" smtClean="0"/>
              <a:t>Use </a:t>
            </a:r>
            <a:r>
              <a:rPr lang="en-US" sz="2800" dirty="0"/>
              <a:t>a calculator to work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out </a:t>
            </a:r>
            <a:r>
              <a:rPr lang="en-US" sz="2800" dirty="0"/>
              <a:t>1.05</a:t>
            </a:r>
            <a:r>
              <a:rPr lang="en-US" sz="2800" baseline="30000" dirty="0"/>
              <a:t>4</a:t>
            </a:r>
            <a:r>
              <a:rPr lang="en-US" sz="2800" dirty="0"/>
              <a:t>. Round your answer to 2 decimal places.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sp>
        <p:nvSpPr>
          <p:cNvPr id="7" name="Flowchart: Delay 6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399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1281828"/>
            <a:ext cx="8496945" cy="5260103"/>
            <a:chOff x="150164" y="6494199"/>
            <a:chExt cx="8496944" cy="5260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 flipH="1">
                  <a:off x="150164" y="6697155"/>
                  <a:ext cx="8496944" cy="505714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 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expression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contains letter and/or number terms but no equal signs, e.g. 2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3a</a:t>
                  </a:r>
                  <a:r>
                    <a:rPr lang="en-US" sz="2800" baseline="30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- 7</a:t>
                  </a:r>
                </a:p>
                <a:p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 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equation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has an equals sign, letter terms and numbers. You can solve it to find the value of the letter, e.g.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- 4 = 9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 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identity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 true for all values of the letters,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e.g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≡ 2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2800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=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8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formula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has an equals sign and letters to represent different quantities, e.g.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l-GR" sz="2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8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US" sz="28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letters are 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variables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as their values can vary.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97155"/>
                  <a:ext cx="8496944" cy="50571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Pentagon 11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7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1868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5522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defTabSz="10668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400" dirty="0" smtClean="0"/>
                  <a:t>Write whether each of these is an expression, an equation, an identity or a formula.</a:t>
                </a:r>
              </a:p>
              <a:p>
                <a:pPr marL="914400" lvl="1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457450" algn="l"/>
                    <a:tab pos="6286500" algn="l"/>
                  </a:tabLst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+ 7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 </a:t>
                </a:r>
              </a:p>
              <a:p>
                <a:pPr marL="914400" lvl="1" indent="-457200" defTabSz="10668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857250" algn="l"/>
                    <a:tab pos="2457450" algn="l"/>
                    <a:tab pos="6286500" algn="l"/>
                  </a:tabLs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	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y)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x+ 2y</a:t>
                </a:r>
              </a:p>
              <a:p>
                <a:pPr marL="914400" lvl="1" indent="-457200" defTabSz="1066800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857250" algn="l"/>
                    <a:tab pos="2457450" algn="l"/>
                    <a:tab pos="6286500" algn="l"/>
                  </a:tabLs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f.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</a:p>
              <a:p>
                <a:pPr marL="914400" lvl="1" indent="-457200" defTabSz="1066800">
                  <a:buClr>
                    <a:srgbClr val="C00000"/>
                  </a:buClr>
                  <a:buFont typeface="+mj-lt"/>
                  <a:buAutoNum type="alphaLcPeriod" startAt="7"/>
                  <a:tabLst>
                    <a:tab pos="857250" algn="l"/>
                    <a:tab pos="2457450" algn="l"/>
                    <a:tab pos="6286500" algn="l"/>
                  </a:tabLst>
                </a:pP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	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pPr marL="914400" lvl="1" indent="-457200" defTabSz="1066800">
                  <a:buClr>
                    <a:srgbClr val="C00000"/>
                  </a:buClr>
                  <a:buFont typeface="+mj-lt"/>
                  <a:buAutoNum type="alphaLcPeriod" startAt="7"/>
                  <a:tabLst>
                    <a:tab pos="857250" algn="l"/>
                    <a:tab pos="2457450" algn="l"/>
                    <a:tab pos="6286500" algn="l"/>
                  </a:tabLs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lvl="1" indent="-457200" defTabSz="1066800">
                  <a:lnSpc>
                    <a:spcPts val="4900"/>
                  </a:lnSpc>
                  <a:buClr>
                    <a:srgbClr val="C00000"/>
                  </a:buClr>
                  <a:buFont typeface="+mj-lt"/>
                  <a:buAutoNum type="alphaLcPeriod" startAt="10"/>
                  <a:tabLst>
                    <a:tab pos="857250" algn="l"/>
                    <a:tab pos="2457450" algn="l"/>
                    <a:tab pos="62865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  <a:p>
                <a:pPr lvl="1" defTabSz="1066800">
                  <a:buClr>
                    <a:srgbClr val="C00000"/>
                  </a:buClr>
                  <a:tabLst>
                    <a:tab pos="857250" algn="l"/>
                    <a:tab pos="2457450" algn="l"/>
                    <a:tab pos="6286500" algn="l"/>
                  </a:tabLst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Reflect </a:t>
                </a:r>
                <a:r>
                  <a:rPr lang="en-US" sz="2400" dirty="0"/>
                  <a:t>Write your own examples of an expression, an equation, an identity and a </a:t>
                </a:r>
                <a:r>
                  <a:rPr lang="en-US" sz="2400" dirty="0" smtClean="0"/>
                  <a:t>formula.</a:t>
                </a:r>
                <a:br>
                  <a:rPr lang="en-US" sz="2400" dirty="0" smtClean="0"/>
                </a:br>
                <a:r>
                  <a:rPr lang="en-US" sz="2400" dirty="0" smtClean="0"/>
                  <a:t>Beside </a:t>
                </a:r>
                <a:r>
                  <a:rPr lang="en-US" sz="2400" dirty="0"/>
                  <a:t>each one, write how you know what it is.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5522024"/>
              </a:xfrm>
              <a:prstGeom prst="rect">
                <a:avLst/>
              </a:prstGeom>
              <a:blipFill rotWithShape="0">
                <a:blip r:embed="rId4"/>
                <a:stretch>
                  <a:fillRect l="-1506" t="-773" r="-2549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632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1066800">
              <a:buClr>
                <a:srgbClr val="C00000"/>
              </a:buClr>
              <a:buFont typeface="+mj-lt"/>
              <a:buAutoNum type="arabicPeriod" startAt="5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/>
              <a:t>Use the formula </a:t>
            </a:r>
            <a:r>
              <a:rPr lang="en-US" sz="2200" i="1" dirty="0"/>
              <a:t>Q</a:t>
            </a:r>
            <a:r>
              <a:rPr lang="en-US" sz="2200" dirty="0"/>
              <a:t> = </a:t>
            </a:r>
            <a:r>
              <a:rPr lang="en-US" sz="2200" dirty="0" smtClean="0"/>
              <a:t>2</a:t>
            </a:r>
            <a:r>
              <a:rPr lang="en-US" sz="2200" i="1" dirty="0" smtClean="0"/>
              <a:t>P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</a:t>
            </a:r>
            <a:r>
              <a:rPr lang="en-US" sz="2200" dirty="0"/>
              <a:t>to work out the value of </a:t>
            </a:r>
            <a:r>
              <a:rPr lang="en-US" sz="2200" i="1" dirty="0"/>
              <a:t>Q</a:t>
            </a:r>
            <a:r>
              <a:rPr lang="en-US" sz="2200" dirty="0"/>
              <a:t> when</a:t>
            </a:r>
          </a:p>
          <a:p>
            <a:pPr marL="971550" lvl="1" indent="-51435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i="1" dirty="0" smtClean="0"/>
              <a:t>P</a:t>
            </a:r>
            <a:r>
              <a:rPr lang="en-US" sz="2200" dirty="0"/>
              <a:t>= 10 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b.</a:t>
            </a:r>
            <a:r>
              <a:rPr lang="en-US" sz="2200" dirty="0" smtClean="0"/>
              <a:t>  </a:t>
            </a:r>
            <a:r>
              <a:rPr lang="en-US" sz="2200" i="1" dirty="0" smtClean="0"/>
              <a:t>P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-1</a:t>
            </a:r>
            <a:endParaRPr lang="en-US" sz="2200" dirty="0"/>
          </a:p>
          <a:p>
            <a:pPr marL="514350" indent="-514350" defTabSz="1066800">
              <a:buClr>
                <a:srgbClr val="C00000"/>
              </a:buClr>
              <a:buFont typeface="+mj-lt"/>
              <a:buAutoNum type="arabicPeriod" startAt="5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Use </a:t>
            </a:r>
            <a:r>
              <a:rPr lang="en-US" sz="2200" dirty="0"/>
              <a:t>the formula </a:t>
            </a:r>
            <a:r>
              <a:rPr lang="en-US" sz="2200" i="1" dirty="0"/>
              <a:t>D</a:t>
            </a:r>
            <a:r>
              <a:rPr lang="en-US" sz="2200" dirty="0"/>
              <a:t> = </a:t>
            </a:r>
            <a:r>
              <a:rPr lang="en-US" sz="2200" dirty="0" smtClean="0"/>
              <a:t>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/>
              <a:t>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/>
              <a:t> to work out the value of </a:t>
            </a:r>
            <a:r>
              <a:rPr lang="en-US" sz="2200" i="1" dirty="0"/>
              <a:t>D</a:t>
            </a:r>
            <a:r>
              <a:rPr lang="en-US" sz="2200" dirty="0"/>
              <a:t> when </a:t>
            </a:r>
            <a:endParaRPr lang="en-US" sz="2200" dirty="0" smtClean="0"/>
          </a:p>
          <a:p>
            <a:pPr marL="971550" lvl="1" indent="-51435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/>
              <a:t> </a:t>
            </a:r>
            <a:r>
              <a:rPr lang="en-US" sz="2200" dirty="0"/>
              <a:t>= 10 and </a:t>
            </a:r>
            <a:r>
              <a:rPr lang="en-US" sz="2200" i="1" dirty="0" smtClean="0"/>
              <a:t>Y </a:t>
            </a:r>
            <a:r>
              <a:rPr lang="en-US" sz="2200" dirty="0" smtClean="0"/>
              <a:t>= 150 </a:t>
            </a:r>
          </a:p>
          <a:p>
            <a:pPr marL="971550" lvl="1" indent="-51435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/>
              <a:t> </a:t>
            </a:r>
            <a:r>
              <a:rPr lang="en-US" sz="2200" dirty="0"/>
              <a:t>= -</a:t>
            </a:r>
            <a:r>
              <a:rPr lang="en-US" sz="2200" dirty="0" smtClean="0"/>
              <a:t>2 and </a:t>
            </a:r>
            <a:r>
              <a:rPr lang="en-US" sz="2200" i="1" dirty="0" smtClean="0"/>
              <a:t>Y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0</a:t>
            </a:r>
          </a:p>
          <a:p>
            <a:pPr marL="514350" indent="-514350" defTabSz="1066800">
              <a:buClr>
                <a:srgbClr val="C00000"/>
              </a:buClr>
              <a:buFont typeface="+mj-lt"/>
              <a:buAutoNum type="arabicPeriod" startAt="5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Real / Reasoning </a:t>
            </a:r>
            <a:r>
              <a:rPr lang="en-US" sz="2200" dirty="0" smtClean="0"/>
              <a:t>The instructions describe how to cook a joint of beef.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marL="971550" lvl="1" indent="-51435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/>
              <a:t>Work out the total time </a:t>
            </a:r>
            <a:r>
              <a:rPr lang="en-US" sz="2200" dirty="0" smtClean="0"/>
              <a:t>taken </a:t>
            </a:r>
            <a:r>
              <a:rPr lang="en-US" sz="2200" dirty="0"/>
              <a:t>to cook a 2.5 kg joint of beef, </a:t>
            </a:r>
            <a:endParaRPr lang="en-US" sz="2200" dirty="0" smtClean="0"/>
          </a:p>
          <a:p>
            <a:pPr marL="971550" lvl="1" indent="-51435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/>
              <a:t>Write </a:t>
            </a:r>
            <a:r>
              <a:rPr lang="en-US" sz="2200" dirty="0"/>
              <a:t>a formula for the total time, </a:t>
            </a:r>
            <a:r>
              <a:rPr lang="en-US" sz="2200" i="1" dirty="0"/>
              <a:t>T</a:t>
            </a:r>
            <a:r>
              <a:rPr lang="en-US" sz="2200" dirty="0"/>
              <a:t> (minutes) to cook </a:t>
            </a:r>
            <a:r>
              <a:rPr lang="en-US" sz="2200" i="1" dirty="0"/>
              <a:t>m</a:t>
            </a:r>
            <a:r>
              <a:rPr lang="en-US" sz="2200" dirty="0"/>
              <a:t> kg of beef.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64141" y="4365104"/>
            <a:ext cx="520453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for 30 minutes at 220°C, followed by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per kilogram at 160°C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3515545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253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066800">
              <a:buClr>
                <a:srgbClr val="C00000"/>
              </a:buClr>
              <a:buFont typeface="+mj-lt"/>
              <a:buAutoNum type="arabicPeriod" startAt="8"/>
              <a:tabLst>
                <a:tab pos="857250" algn="l"/>
                <a:tab pos="2800350" algn="l"/>
                <a:tab pos="6286500" algn="l"/>
              </a:tabLst>
            </a:pPr>
            <a:r>
              <a:rPr lang="en-US" sz="2500" b="1" dirty="0">
                <a:solidFill>
                  <a:srgbClr val="FF0000"/>
                </a:solidFill>
              </a:rPr>
              <a:t>Problem-solving</a:t>
            </a:r>
            <a:r>
              <a:rPr lang="en-US" sz="2500" dirty="0"/>
              <a:t> </a:t>
            </a:r>
            <a:endParaRPr lang="en-US" sz="2500" dirty="0" smtClean="0"/>
          </a:p>
          <a:p>
            <a:pPr marL="971550" lvl="1" indent="-51435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500" dirty="0" smtClean="0"/>
              <a:t>Write </a:t>
            </a:r>
            <a:r>
              <a:rPr lang="en-US" sz="2500" dirty="0"/>
              <a:t>a formula, in terms </a:t>
            </a:r>
            <a:r>
              <a:rPr lang="en-US" sz="2500" dirty="0" smtClean="0"/>
              <a:t>of </a:t>
            </a:r>
            <a:r>
              <a:rPr lang="en-US" sz="2500" i="1" dirty="0" smtClean="0"/>
              <a:t>b</a:t>
            </a:r>
            <a:r>
              <a:rPr lang="en-US" sz="2500" dirty="0" smtClean="0"/>
              <a:t> </a:t>
            </a:r>
            <a:r>
              <a:rPr lang="en-US" sz="2500" dirty="0"/>
              <a:t>and </a:t>
            </a:r>
            <a:r>
              <a:rPr lang="en-US" sz="2500" i="1" dirty="0"/>
              <a:t>h</a:t>
            </a:r>
            <a:r>
              <a:rPr lang="en-US" sz="2500" dirty="0"/>
              <a:t>, for the </a:t>
            </a:r>
            <a:r>
              <a:rPr lang="en-US" sz="2500" dirty="0" smtClean="0"/>
              <a:t>area, </a:t>
            </a:r>
            <a:r>
              <a:rPr lang="en-US" sz="2500" i="1" dirty="0"/>
              <a:t>A</a:t>
            </a:r>
            <a:r>
              <a:rPr lang="en-US" sz="2500" dirty="0"/>
              <a:t>, of the triangle. </a:t>
            </a:r>
            <a:endParaRPr lang="en-US" sz="2500" dirty="0" smtClean="0"/>
          </a:p>
          <a:p>
            <a:pPr marL="971550" lvl="1" indent="-51435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500" dirty="0" smtClean="0"/>
              <a:t>Use </a:t>
            </a:r>
            <a:r>
              <a:rPr lang="en-US" sz="2500" dirty="0"/>
              <a:t>the </a:t>
            </a:r>
            <a:r>
              <a:rPr lang="en-US" sz="2500" dirty="0" smtClean="0"/>
              <a:t>formula </a:t>
            </a:r>
            <a:r>
              <a:rPr lang="en-US" sz="2500" dirty="0"/>
              <a:t>to work out the value of</a:t>
            </a:r>
          </a:p>
          <a:p>
            <a:pPr marL="1428750" lvl="2" indent="-514350" defTabSz="1066800">
              <a:buClr>
                <a:srgbClr val="C00000"/>
              </a:buClr>
              <a:buFont typeface="+mj-lt"/>
              <a:buAutoNum type="roman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500" i="1" dirty="0" smtClean="0"/>
              <a:t>A</a:t>
            </a:r>
            <a:r>
              <a:rPr lang="en-US" sz="2500" dirty="0" smtClean="0"/>
              <a:t> when </a:t>
            </a:r>
            <a:r>
              <a:rPr lang="en-US" sz="2500" i="1" dirty="0" smtClean="0"/>
              <a:t>b</a:t>
            </a:r>
            <a:r>
              <a:rPr lang="en-US" sz="2500" dirty="0" smtClean="0"/>
              <a:t> </a:t>
            </a:r>
            <a:r>
              <a:rPr lang="en-US" sz="2500" dirty="0"/>
              <a:t>= </a:t>
            </a:r>
            <a:r>
              <a:rPr lang="en-US" sz="2500" dirty="0" smtClean="0"/>
              <a:t>6 and </a:t>
            </a:r>
            <a:r>
              <a:rPr lang="en-US" sz="2500" i="1" dirty="0"/>
              <a:t>h</a:t>
            </a:r>
            <a:r>
              <a:rPr lang="en-US" sz="2500" dirty="0"/>
              <a:t> = </a:t>
            </a:r>
            <a:r>
              <a:rPr lang="en-US" sz="2500" dirty="0" smtClean="0"/>
              <a:t>3</a:t>
            </a:r>
          </a:p>
          <a:p>
            <a:pPr marL="1428750" lvl="2" indent="-514350" defTabSz="1066800">
              <a:buClr>
                <a:srgbClr val="C00000"/>
              </a:buClr>
              <a:buFont typeface="+mj-lt"/>
              <a:buAutoNum type="roman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500" i="1" dirty="0" smtClean="0"/>
              <a:t>b</a:t>
            </a:r>
            <a:r>
              <a:rPr lang="en-US" sz="2500" dirty="0" smtClean="0"/>
              <a:t> </a:t>
            </a:r>
            <a:r>
              <a:rPr lang="en-US" sz="2500" dirty="0"/>
              <a:t>when </a:t>
            </a:r>
            <a:r>
              <a:rPr lang="en-US" sz="2500" i="1" dirty="0"/>
              <a:t>A</a:t>
            </a:r>
            <a:r>
              <a:rPr lang="en-US" sz="2500" dirty="0"/>
              <a:t> </a:t>
            </a:r>
            <a:r>
              <a:rPr lang="en-US" sz="2500" dirty="0" smtClean="0"/>
              <a:t>= 20 </a:t>
            </a:r>
            <a:r>
              <a:rPr lang="en-US" sz="2500" dirty="0"/>
              <a:t>and </a:t>
            </a:r>
            <a:r>
              <a:rPr lang="en-US" sz="2500" i="1" dirty="0" smtClean="0"/>
              <a:t>h</a:t>
            </a:r>
            <a:r>
              <a:rPr lang="en-US" sz="2500" dirty="0" smtClean="0"/>
              <a:t> </a:t>
            </a:r>
            <a:r>
              <a:rPr lang="en-US" sz="2500" dirty="0"/>
              <a:t>= 4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058" y="4365104"/>
            <a:ext cx="5267506" cy="2160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058" y="4365104"/>
            <a:ext cx="1368152" cy="57606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258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5429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1" indent="-514350" defTabSz="1066800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2800350" algn="l"/>
                    <a:tab pos="6286500" algn="l"/>
                  </a:tabLst>
                </a:pPr>
                <a:r>
                  <a:rPr lang="en-US" sz="2600" b="1" dirty="0" smtClean="0">
                    <a:solidFill>
                      <a:srgbClr val="FF0000"/>
                    </a:solidFill>
                  </a:rPr>
                  <a:t>Finance </a:t>
                </a:r>
                <a:r>
                  <a:rPr lang="en-US" sz="2600" dirty="0"/>
                  <a:t>An amount £</a:t>
                </a:r>
                <a:r>
                  <a:rPr lang="en-US" sz="2600" i="1" dirty="0"/>
                  <a:t>P</a:t>
                </a:r>
                <a:r>
                  <a:rPr lang="en-US" sz="2600" dirty="0"/>
                  <a:t> is put into a bank account offering </a:t>
                </a:r>
                <a:r>
                  <a:rPr lang="en-US" sz="2600" i="1" dirty="0"/>
                  <a:t>r</a:t>
                </a:r>
                <a:r>
                  <a:rPr lang="en-US" sz="2600" dirty="0"/>
                  <a:t>% interest. After </a:t>
                </a:r>
                <a:r>
                  <a:rPr lang="en-US" sz="2600" i="1" dirty="0"/>
                  <a:t>n</a:t>
                </a:r>
                <a:r>
                  <a:rPr lang="en-US" sz="2600" dirty="0"/>
                  <a:t> years the value of the savings, </a:t>
                </a:r>
                <a:r>
                  <a:rPr lang="en-US" sz="2600" i="1" dirty="0"/>
                  <a:t>S</a:t>
                </a:r>
                <a:r>
                  <a:rPr lang="en-US" sz="2600" dirty="0"/>
                  <a:t>, is given by the </a:t>
                </a:r>
                <a:r>
                  <a:rPr lang="en-US" sz="2600" dirty="0" smtClean="0"/>
                  <a:t>formula </a:t>
                </a:r>
                <a:br>
                  <a:rPr lang="en-US" sz="2600" dirty="0" smtClean="0"/>
                </a:br>
                <a:r>
                  <a:rPr lang="en-US" sz="2600" i="1" dirty="0" smtClean="0"/>
                  <a:t>S</a:t>
                </a:r>
                <a:r>
                  <a:rPr lang="en-US" sz="2600" dirty="0" smtClean="0"/>
                  <a:t> = </a:t>
                </a:r>
                <a:r>
                  <a:rPr lang="en-US" sz="2600" i="1" dirty="0" smtClean="0"/>
                  <a:t>P</a:t>
                </a:r>
                <a:r>
                  <a:rPr lang="en-US" sz="2600" dirty="0" smtClean="0"/>
                  <a:t>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600" dirty="0" smtClean="0"/>
                  <a:t>)</a:t>
                </a:r>
                <a:r>
                  <a:rPr lang="en-US" sz="2600" i="1" baseline="30000" dirty="0" smtClean="0"/>
                  <a:t>n</a:t>
                </a:r>
                <a:br>
                  <a:rPr lang="en-US" sz="2600" i="1" baseline="30000" dirty="0" smtClean="0"/>
                </a:br>
                <a:r>
                  <a:rPr lang="en-US" sz="2600" dirty="0" smtClean="0"/>
                  <a:t>Joe </a:t>
                </a:r>
                <a:r>
                  <a:rPr lang="en-US" sz="2600" dirty="0"/>
                  <a:t>invests £</a:t>
                </a:r>
                <a:r>
                  <a:rPr lang="en-US" sz="2600" dirty="0" smtClean="0"/>
                  <a:t>10,000 </a:t>
                </a:r>
                <a:r>
                  <a:rPr lang="en-US" sz="2600" dirty="0"/>
                  <a:t>in this account in January 2015. The interest rate is 4.6%. </a:t>
                </a:r>
                <a:br>
                  <a:rPr lang="en-US" sz="2600" dirty="0"/>
                </a:br>
                <a:r>
                  <a:rPr lang="en-US" sz="2600" dirty="0" smtClean="0"/>
                  <a:t>How </a:t>
                </a:r>
                <a:r>
                  <a:rPr lang="en-US" sz="2600" dirty="0"/>
                  <a:t>much will his investment be worth in January </a:t>
                </a:r>
                <a:r>
                  <a:rPr lang="en-US" sz="2600" dirty="0" smtClean="0"/>
                  <a:t>2020?</a:t>
                </a:r>
                <a:br>
                  <a:rPr lang="en-US" sz="2600" dirty="0" smtClean="0"/>
                </a:br>
                <a:r>
                  <a:rPr lang="en-US" sz="2600" dirty="0" smtClean="0"/>
                  <a:t>Give </a:t>
                </a:r>
                <a:r>
                  <a:rPr lang="en-US" sz="2600" dirty="0"/>
                  <a:t>your answer to the nearest penny.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5429371"/>
              </a:xfrm>
              <a:prstGeom prst="rect">
                <a:avLst/>
              </a:prstGeom>
              <a:blipFill rotWithShape="0">
                <a:blip r:embed="rId4"/>
                <a:stretch>
                  <a:fillRect l="-1738" t="-1010" r="-3592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40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8264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vi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7188" r="20075" b="8000"/>
          <a:stretch/>
        </p:blipFill>
        <p:spPr>
          <a:xfrm>
            <a:off x="179512" y="1191947"/>
            <a:ext cx="8712968" cy="54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75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85292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0"/>
              <a:tabLst>
                <a:tab pos="2800350" algn="l"/>
                <a:tab pos="6286500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STEM </a:t>
            </a:r>
            <a:r>
              <a:rPr lang="en-US" sz="2400" b="1" dirty="0">
                <a:solidFill>
                  <a:srgbClr val="FF0000"/>
                </a:solidFill>
              </a:rPr>
              <a:t>/ Problem-solving</a:t>
            </a:r>
            <a:r>
              <a:rPr lang="en-US" sz="2400" dirty="0"/>
              <a:t> A car, initially travelling at a speed of </a:t>
            </a:r>
            <a:r>
              <a:rPr lang="en-US" sz="2400" i="1" dirty="0"/>
              <a:t>u</a:t>
            </a:r>
            <a:r>
              <a:rPr lang="en-US" sz="2400" dirty="0"/>
              <a:t> m/s, accelerates at a constant rate of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smtClean="0"/>
              <a:t>m/s</a:t>
            </a:r>
            <a:r>
              <a:rPr lang="en-US" sz="2400" baseline="30000" dirty="0" smtClean="0"/>
              <a:t>2</a:t>
            </a:r>
            <a:r>
              <a:rPr lang="en-US" sz="2400" dirty="0"/>
              <a:t>. The distance, </a:t>
            </a:r>
            <a:r>
              <a:rPr lang="en-US" sz="2400" i="1" dirty="0"/>
              <a:t>s</a:t>
            </a:r>
            <a:r>
              <a:rPr lang="en-US" sz="2400" dirty="0"/>
              <a:t>, travelled in </a:t>
            </a:r>
            <a:r>
              <a:rPr lang="en-US" sz="2400" i="1" dirty="0"/>
              <a:t>t</a:t>
            </a:r>
            <a:r>
              <a:rPr lang="en-US" sz="2400" dirty="0"/>
              <a:t> seconds is given by the </a:t>
            </a:r>
            <a:r>
              <a:rPr lang="en-US" sz="2400" dirty="0" smtClean="0"/>
              <a:t>formula </a:t>
            </a:r>
            <a:r>
              <a:rPr lang="en-US" sz="2400" i="1" dirty="0"/>
              <a:t>s</a:t>
            </a:r>
            <a:r>
              <a:rPr lang="en-US" sz="2400" dirty="0"/>
              <a:t> = </a:t>
            </a:r>
            <a:r>
              <a:rPr lang="en-US" sz="2400" i="1" dirty="0" err="1"/>
              <a:t>ut</a:t>
            </a:r>
            <a:r>
              <a:rPr lang="en-US" sz="2400" dirty="0"/>
              <a:t> + </a:t>
            </a:r>
            <a:r>
              <a:rPr lang="en-US" sz="2400" dirty="0" smtClean="0"/>
              <a:t>½</a:t>
            </a:r>
            <a:r>
              <a:rPr lang="en-US" sz="2400" i="1" dirty="0" smtClean="0"/>
              <a:t>a</a:t>
            </a:r>
            <a:r>
              <a:rPr lang="en-US" sz="2400" i="1" dirty="0"/>
              <a:t>t</a:t>
            </a:r>
            <a:r>
              <a:rPr lang="en-US" sz="2400" baseline="30000" dirty="0" smtClean="0"/>
              <a:t>2</a:t>
            </a:r>
            <a:r>
              <a:rPr lang="en-US" sz="2400" dirty="0"/>
              <a:t>.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400" dirty="0" smtClean="0"/>
              <a:t>A </a:t>
            </a:r>
            <a:r>
              <a:rPr lang="en-US" sz="2400" dirty="0"/>
              <a:t>car </a:t>
            </a:r>
            <a:r>
              <a:rPr lang="en-US" sz="2400" dirty="0" smtClean="0"/>
              <a:t>joins </a:t>
            </a:r>
            <a:r>
              <a:rPr lang="en-US" sz="2400" dirty="0"/>
              <a:t>a motorway </a:t>
            </a:r>
            <a:r>
              <a:rPr lang="en-US" sz="2400" dirty="0" smtClean="0"/>
              <a:t>travelling </a:t>
            </a:r>
            <a:r>
              <a:rPr lang="en-US" sz="2400" dirty="0"/>
              <a:t>at 10 m/s </a:t>
            </a:r>
            <a:r>
              <a:rPr lang="en-US" sz="2400" dirty="0" smtClean="0"/>
              <a:t>and </a:t>
            </a:r>
            <a:r>
              <a:rPr lang="en-US" sz="2400" dirty="0"/>
              <a:t>has a constant acceleration of 0.6 </a:t>
            </a:r>
            <a:r>
              <a:rPr lang="en-US" sz="2400" dirty="0" smtClean="0"/>
              <a:t>m/s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Work </a:t>
            </a:r>
            <a:r>
              <a:rPr lang="en-US" sz="2400" dirty="0"/>
              <a:t>out the distance travelled by the car in 20s. </a:t>
            </a:r>
            <a:endParaRPr lang="en-US" sz="2400" dirty="0" smtClean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400" dirty="0" smtClean="0"/>
              <a:t>Work </a:t>
            </a:r>
            <a:r>
              <a:rPr lang="en-US" sz="2400" dirty="0"/>
              <a:t>out the acceleration of a Formula 1 car which starts from rest and travels </a:t>
            </a:r>
            <a:r>
              <a:rPr lang="en-US" sz="2400" dirty="0" smtClean="0"/>
              <a:t>70m </a:t>
            </a:r>
            <a:r>
              <a:rPr lang="en-US" sz="2400" dirty="0"/>
              <a:t>in </a:t>
            </a:r>
            <a:r>
              <a:rPr lang="en-US" sz="2400" dirty="0" smtClean="0"/>
              <a:t>2.5s</a:t>
            </a:r>
            <a:r>
              <a:rPr lang="en-US" sz="2400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196752"/>
            <a:ext cx="705543" cy="70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63435" y="5733256"/>
            <a:ext cx="8517354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Q10b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At rest,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 Substitute all the information into the formula. Then find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291202" y="4758243"/>
            <a:ext cx="848958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Q10a strategy hint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Write down the information you are given,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=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,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,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substitute into the formula.</a:t>
            </a:r>
          </a:p>
        </p:txBody>
      </p:sp>
    </p:spTree>
    <p:extLst>
      <p:ext uri="{BB962C8B-B14F-4D97-AF65-F5344CB8AC3E}">
        <p14:creationId xmlns:p14="http://schemas.microsoft.com/office/powerpoint/2010/main" val="460475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1268760"/>
            <a:ext cx="8568952" cy="1056019"/>
            <a:chOff x="150164" y="6494199"/>
            <a:chExt cx="8568952" cy="1056019"/>
          </a:xfrm>
        </p:grpSpPr>
        <p:sp>
          <p:nvSpPr>
            <p:cNvPr id="10" name="Rectangle 9"/>
            <p:cNvSpPr/>
            <p:nvPr/>
          </p:nvSpPr>
          <p:spPr>
            <a:xfrm flipH="1">
              <a:off x="150164" y="6673055"/>
              <a:ext cx="8568952" cy="8771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subject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a formula is the letter on its own, on one side of the equals sign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520" y="2060848"/>
            <a:ext cx="8568952" cy="4536504"/>
            <a:chOff x="150164" y="6494199"/>
            <a:chExt cx="8568952" cy="4536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 flipH="1">
                  <a:off x="150164" y="6695399"/>
                  <a:ext cx="8568952" cy="43353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Make a </a:t>
                  </a:r>
                  <a:r>
                    <a:rPr lang="en-US" sz="2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subject of the </a:t>
                  </a: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formula </a:t>
                  </a:r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6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r>
                    <a:rPr lang="en-US" sz="26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+ 2</a:t>
                  </a:r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as</a:t>
                  </a: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>
                    <a:lnSpc>
                      <a:spcPts val="5500"/>
                    </a:lnSpc>
                  </a:pP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Make </a:t>
                  </a:r>
                  <a:r>
                    <a:rPr lang="en-US" sz="2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 the subject of the </a:t>
                  </a: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formula </a:t>
                  </a:r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𝑎𝑥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</m:oMath>
                  </a14:m>
                  <a:endPara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57200" indent="-457200">
                    <a:lnSpc>
                      <a:spcPts val="5500"/>
                    </a:lnSpc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4171950" algn="l"/>
                    </a:tabLst>
                  </a:pPr>
                  <a:r>
                    <a:rPr lang="en-US" sz="2600" i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600" baseline="30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sz="2600" i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r>
                    <a:rPr lang="en-US" sz="2600" baseline="30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+ </a:t>
                  </a: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as	</a:t>
                  </a:r>
                  <a:r>
                    <a:rPr lang="en-US" sz="2600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</a:t>
                  </a:r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y</a:t>
                  </a: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𝑎𝑥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</m:oMath>
                  </a14:m>
                  <a:endPara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ts val="5500"/>
                    </a:lnSpc>
                    <a:buClr>
                      <a:srgbClr val="C00000"/>
                    </a:buClr>
                    <a:tabLst>
                      <a:tab pos="457200" algn="l"/>
                      <a:tab pos="4171950" algn="l"/>
                    </a:tabLst>
                  </a:pPr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a14:m>
                  <a:r>
                    <a:rPr lang="en-US" sz="2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		cy –b = ax</a:t>
                  </a:r>
                </a:p>
                <a:p>
                  <a:pPr>
                    <a:lnSpc>
                      <a:spcPts val="5500"/>
                    </a:lnSpc>
                    <a:buClr>
                      <a:srgbClr val="C00000"/>
                    </a:buClr>
                    <a:tabLst>
                      <a:tab pos="457200" algn="l"/>
                      <a:tab pos="4171950" algn="l"/>
                    </a:tabLst>
                  </a:pPr>
                  <a:r>
                    <a:rPr lang="en-US" sz="2600" i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</a:t>
                  </a:r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sz="260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a14:m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𝑐𝑦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 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x</a:t>
                  </a:r>
                </a:p>
                <a:p>
                  <a:pPr>
                    <a:lnSpc>
                      <a:spcPts val="5500"/>
                    </a:lnSpc>
                    <a:buClr>
                      <a:srgbClr val="C00000"/>
                    </a:buClr>
                    <a:tabLst>
                      <a:tab pos="457200" algn="l"/>
                      <a:tab pos="4171950" algn="l"/>
                    </a:tabLst>
                  </a:pPr>
                  <a:r>
                    <a:rPr lang="en-US" sz="2600" i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</a:t>
                  </a:r>
                  <a:r>
                    <a:rPr lang="en-US" sz="26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	x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𝑐𝑦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 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a14:m>
                  <a:endParaRPr lang="en-US" sz="2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95399"/>
                  <a:ext cx="8568952" cy="43353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Pentagon 14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flipH="1">
            <a:off x="2915816" y="3564070"/>
            <a:ext cx="1481074" cy="101566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both sides.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2915816" y="4690764"/>
            <a:ext cx="1481074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both sides by 2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2915816" y="5509681"/>
            <a:ext cx="1481074" cy="101566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Re-write in the form of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6835342" y="3501008"/>
            <a:ext cx="1913122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both sides by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6835342" y="4273158"/>
            <a:ext cx="1913122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both sides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6835342" y="5045308"/>
            <a:ext cx="1913122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both sides by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6835342" y="5817458"/>
            <a:ext cx="1913122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Re-write in the form of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14863" y="4232458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83768" y="4725144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83768" y="5517232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72200" y="3933056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72200" y="4581128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72200" y="5445224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72200" y="6093296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904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5330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1" indent="-514350" defTabSz="106680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2800350" algn="l"/>
                    <a:tab pos="6286500" algn="l"/>
                  </a:tabLst>
                </a:pPr>
                <a:r>
                  <a:rPr lang="en-US" sz="3200" dirty="0" smtClean="0"/>
                  <a:t>Change </a:t>
                </a:r>
                <a:r>
                  <a:rPr lang="en-US" sz="3200" dirty="0"/>
                  <a:t>the subject of each formula to the letter given in the brackets.</a:t>
                </a:r>
              </a:p>
              <a:p>
                <a:pPr marL="9715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4343400" algn="l"/>
                    <a:tab pos="6286500" algn="l"/>
                  </a:tabLst>
                </a:pPr>
                <a:r>
                  <a:rPr lang="en-US" sz="3200" i="1" dirty="0"/>
                  <a:t>v = u + at </a:t>
                </a:r>
                <a:r>
                  <a:rPr lang="en-US" sz="3200" i="1" dirty="0" smtClean="0"/>
                  <a:t>	[a]</a:t>
                </a:r>
              </a:p>
              <a:p>
                <a:pPr marL="9715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4343400" algn="l"/>
                    <a:tab pos="6286500" algn="l"/>
                  </a:tabLst>
                </a:pPr>
                <a:r>
                  <a:rPr lang="en-US" sz="3200" i="1" dirty="0" smtClean="0"/>
                  <a:t>E= m </a:t>
                </a:r>
                <a:r>
                  <a:rPr lang="en-US" sz="3200" i="1" dirty="0"/>
                  <a:t>- </a:t>
                </a:r>
                <a:r>
                  <a:rPr lang="en-US" sz="3200" dirty="0" smtClean="0"/>
                  <a:t>2</a:t>
                </a:r>
                <a:r>
                  <a:rPr lang="en-US" sz="3200" i="1" dirty="0" smtClean="0"/>
                  <a:t>n	[n]</a:t>
                </a:r>
                <a:endParaRPr lang="en-US" sz="3200" i="1" dirty="0"/>
              </a:p>
              <a:p>
                <a:pPr marL="9715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4343400" algn="l"/>
                    <a:tab pos="6286500" algn="l"/>
                  </a:tabLst>
                </a:pPr>
                <a:r>
                  <a:rPr lang="en-US" sz="3200" i="1" dirty="0" smtClean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sz="3200" i="1" dirty="0" smtClean="0"/>
                  <a:t>	[G]</a:t>
                </a:r>
              </a:p>
              <a:p>
                <a:pPr marL="971550" lvl="2" indent="-514350" defTabSz="1066800">
                  <a:lnSpc>
                    <a:spcPts val="69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4343400" algn="l"/>
                    <a:tab pos="6286500" algn="l"/>
                  </a:tabLst>
                </a:pPr>
                <a:r>
                  <a:rPr lang="en-US" sz="3200" i="1" dirty="0" smtClean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i="1" dirty="0" smtClean="0"/>
                  <a:t> + C</a:t>
                </a:r>
                <a:r>
                  <a:rPr lang="en-US" sz="3200" i="1" dirty="0"/>
                  <a:t>	</a:t>
                </a:r>
                <a:r>
                  <a:rPr lang="en-US" sz="3200" i="1" dirty="0" smtClean="0"/>
                  <a:t>[Q]</a:t>
                </a:r>
              </a:p>
              <a:p>
                <a:pPr marL="9715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4343400" algn="l"/>
                    <a:tab pos="6286500" algn="l"/>
                  </a:tabLst>
                </a:pPr>
                <a:r>
                  <a:rPr lang="en-US" sz="3200" i="1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i="1" dirty="0"/>
                  <a:t>	</a:t>
                </a:r>
                <a:r>
                  <a:rPr lang="en-US" sz="3200" i="1" dirty="0" smtClean="0"/>
                  <a:t>[V]</a:t>
                </a:r>
              </a:p>
              <a:p>
                <a:pPr marL="9715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4343400" algn="l"/>
                    <a:tab pos="6286500" algn="l"/>
                  </a:tabLst>
                </a:pPr>
                <a:r>
                  <a:rPr lang="en-US" sz="3200" i="1" dirty="0" smtClean="0"/>
                  <a:t>s = </a:t>
                </a:r>
                <a:r>
                  <a:rPr lang="en-US" sz="3200" i="1" dirty="0" err="1" smtClean="0"/>
                  <a:t>ut</a:t>
                </a:r>
                <a:r>
                  <a:rPr lang="en-US" sz="3200" i="1" dirty="0" smtClean="0"/>
                  <a:t> + </a:t>
                </a:r>
                <a:r>
                  <a:rPr lang="en-US" sz="3200" dirty="0" smtClean="0"/>
                  <a:t>½</a:t>
                </a:r>
                <a:r>
                  <a:rPr lang="en-US" sz="3200" i="1" dirty="0" smtClean="0"/>
                  <a:t>at</a:t>
                </a:r>
                <a:r>
                  <a:rPr lang="en-US" sz="3200" baseline="30000" dirty="0" smtClean="0"/>
                  <a:t>2	</a:t>
                </a:r>
                <a:r>
                  <a:rPr lang="en-US" sz="3200" dirty="0" smtClean="0"/>
                  <a:t>[</a:t>
                </a:r>
                <a:r>
                  <a:rPr lang="en-US" sz="3200" i="1" dirty="0" smtClean="0"/>
                  <a:t>a</a:t>
                </a:r>
                <a:r>
                  <a:rPr lang="en-US" sz="3200" dirty="0" smtClean="0"/>
                  <a:t>]</a:t>
                </a:r>
                <a:endParaRPr lang="en-US" sz="32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5330562"/>
              </a:xfrm>
              <a:prstGeom prst="rect">
                <a:avLst/>
              </a:prstGeom>
              <a:blipFill rotWithShape="0">
                <a:blip r:embed="rId4"/>
                <a:stretch>
                  <a:fillRect l="-2665" t="-1486" r="-3592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55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5538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2800350" algn="l"/>
                    <a:tab pos="6286500" algn="l"/>
                  </a:tabLst>
                </a:pPr>
                <a:r>
                  <a:rPr lang="en-US" sz="2100" b="1" dirty="0" smtClean="0">
                    <a:solidFill>
                      <a:srgbClr val="FF0000"/>
                    </a:solidFill>
                  </a:rPr>
                  <a:t>STEM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The formula, </a:t>
                </a:r>
                <a:r>
                  <a:rPr lang="en-US" sz="2100" b="1" dirty="0"/>
                  <a:t>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num>
                      <m:den>
                        <m:r>
                          <a:rPr lang="en-US" sz="21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100" b="1" dirty="0"/>
                  <a:t> +32 </a:t>
                </a:r>
                <a:r>
                  <a:rPr lang="en-US" sz="2100" dirty="0"/>
                  <a:t>is used to convert temperatures from degrees Celsius to degrees Fahrenheit, </a:t>
                </a:r>
                <a:endParaRPr lang="en-US" sz="2100" dirty="0" smtClean="0"/>
              </a:p>
              <a:p>
                <a:pPr marL="857250" lvl="2" indent="-4000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100" dirty="0" smtClean="0"/>
                  <a:t>Convert </a:t>
                </a:r>
                <a:r>
                  <a:rPr lang="en-US" sz="2100" dirty="0"/>
                  <a:t>28°C into degrees Fahrenheit, </a:t>
                </a:r>
                <a:endParaRPr lang="en-US" sz="2100" dirty="0" smtClean="0"/>
              </a:p>
              <a:p>
                <a:pPr marL="857250" lvl="2" indent="-4000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100" dirty="0" smtClean="0"/>
                  <a:t>Make </a:t>
                </a:r>
                <a:r>
                  <a:rPr lang="en-US" sz="2100" i="1" dirty="0"/>
                  <a:t>C</a:t>
                </a:r>
                <a:r>
                  <a:rPr lang="en-US" sz="2100" dirty="0"/>
                  <a:t> the subject of the formula, </a:t>
                </a:r>
                <a:endParaRPr lang="en-US" sz="2100" dirty="0" smtClean="0"/>
              </a:p>
              <a:p>
                <a:pPr marL="857250" lvl="2" indent="-4000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100" dirty="0" smtClean="0"/>
                  <a:t>Convert </a:t>
                </a:r>
                <a:r>
                  <a:rPr lang="en-US" sz="2100" dirty="0"/>
                  <a:t>104°F into degrees Celsius</a:t>
                </a:r>
                <a:r>
                  <a:rPr lang="en-US" sz="2100" dirty="0" smtClean="0"/>
                  <a:t>.</a:t>
                </a:r>
              </a:p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2800350" algn="l"/>
                    <a:tab pos="6286500" algn="l"/>
                  </a:tabLst>
                </a:pPr>
                <a:r>
                  <a:rPr lang="en-US" sz="2100" b="1" dirty="0">
                    <a:solidFill>
                      <a:srgbClr val="FF0000"/>
                    </a:solidFill>
                  </a:rPr>
                  <a:t>STEM</a:t>
                </a:r>
                <a:r>
                  <a:rPr lang="en-US" sz="2100" dirty="0"/>
                  <a:t> </a:t>
                </a:r>
                <a:r>
                  <a:rPr lang="en-US" sz="21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Make </a:t>
                </a:r>
                <a:r>
                  <a:rPr lang="en-US" sz="2100" i="1" dirty="0" smtClean="0"/>
                  <a:t>T</a:t>
                </a:r>
                <a:r>
                  <a:rPr lang="en-US" sz="2100" dirty="0" smtClean="0"/>
                  <a:t> the </a:t>
                </a:r>
                <a:r>
                  <a:rPr lang="en-US" sz="2100" dirty="0"/>
                  <a:t>subject of the formula </a:t>
                </a:r>
                <a:r>
                  <a:rPr lang="en-US" sz="2100" b="1" i="1" dirty="0" smtClean="0"/>
                  <a:t>S</a:t>
                </a:r>
                <a:r>
                  <a:rPr lang="en-US" sz="2100" b="1" dirty="0" smtClean="0"/>
                  <a:t> </a:t>
                </a:r>
                <a:r>
                  <a:rPr lang="en-US" sz="21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num>
                      <m:den>
                        <m:r>
                          <a:rPr lang="en-US" sz="21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</m:oMath>
                </a14:m>
                <a:endParaRPr lang="en-US" sz="2100" b="1" i="1" dirty="0"/>
              </a:p>
              <a:p>
                <a:pPr marL="857250" lvl="2" indent="-400050" defTabSz="10668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800350" algn="l"/>
                    <a:tab pos="6286500" algn="l"/>
                  </a:tabLst>
                </a:pPr>
                <a:r>
                  <a:rPr lang="en-US" sz="2100" dirty="0" smtClean="0"/>
                  <a:t>Sometimes </a:t>
                </a:r>
                <a:r>
                  <a:rPr lang="en-US" sz="2100" dirty="0"/>
                  <a:t>the distance between the Earth and Mars is about 57.6 million </a:t>
                </a:r>
                <a:r>
                  <a:rPr lang="en-US" sz="2100" dirty="0" err="1"/>
                  <a:t>kilometres</a:t>
                </a:r>
                <a:r>
                  <a:rPr lang="en-US" sz="2100" dirty="0"/>
                  <a:t>. The speed of light is approximately 3 </a:t>
                </a:r>
                <a:r>
                  <a:rPr lang="en-US" sz="2100" dirty="0" smtClean="0"/>
                  <a:t>x 10</a:t>
                </a:r>
                <a:r>
                  <a:rPr lang="en-US" sz="2100" baseline="30000" dirty="0" smtClean="0"/>
                  <a:t>8</a:t>
                </a:r>
                <a:r>
                  <a:rPr lang="en-US" sz="2100" dirty="0" smtClean="0"/>
                  <a:t> m/s.</a:t>
                </a:r>
                <a:br>
                  <a:rPr lang="en-US" sz="2100" dirty="0" smtClean="0"/>
                </a:br>
                <a:r>
                  <a:rPr lang="en-US" sz="2100" dirty="0" smtClean="0"/>
                  <a:t>Estimate </a:t>
                </a:r>
                <a:r>
                  <a:rPr lang="en-US" sz="2100" dirty="0"/>
                  <a:t>the time taken for light to travel from Mars to the Earth.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5538567"/>
              </a:xfrm>
              <a:prstGeom prst="rect">
                <a:avLst/>
              </a:prstGeom>
              <a:blipFill rotWithShape="0">
                <a:blip r:embed="rId4"/>
                <a:stretch>
                  <a:fillRect l="-1159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747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3960220"/>
                <a:ext cx="8599239" cy="2709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2800350" algn="l"/>
                    <a:tab pos="6286500" algn="l"/>
                  </a:tabLst>
                </a:pPr>
                <a:r>
                  <a:rPr lang="en-US" sz="2100" b="1" dirty="0" smtClean="0">
                    <a:solidFill>
                      <a:srgbClr val="FF0000"/>
                    </a:solidFill>
                  </a:rPr>
                  <a:t>STEM</a:t>
                </a:r>
                <a:r>
                  <a:rPr lang="en-US" sz="2100" dirty="0"/>
                  <a:t>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/ Reasoning </a:t>
                </a:r>
                <a:r>
                  <a:rPr lang="en-US" sz="2100" dirty="0"/>
                  <a:t>The formula </a:t>
                </a:r>
                <a:r>
                  <a:rPr lang="en-US" sz="2100" i="1" dirty="0" smtClean="0"/>
                  <a:t>d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100" i="1" dirty="0" smtClean="0"/>
                  <a:t>Rh</a:t>
                </a:r>
                <a:r>
                  <a:rPr lang="en-US" sz="2100" dirty="0"/>
                  <a:t>, where </a:t>
                </a:r>
                <a:r>
                  <a:rPr lang="en-US" sz="2100" i="1" dirty="0"/>
                  <a:t>R</a:t>
                </a:r>
                <a:r>
                  <a:rPr lang="en-US" sz="2100" dirty="0"/>
                  <a:t> </a:t>
                </a:r>
                <a:r>
                  <a:rPr lang="en-US" sz="2100" dirty="0" smtClean="0"/>
                  <a:t>= </a:t>
                </a:r>
                <a:r>
                  <a:rPr lang="en-US" sz="2100" dirty="0"/>
                  <a:t>6.37 x 10</a:t>
                </a:r>
                <a:r>
                  <a:rPr lang="en-US" sz="2100" baseline="30000" dirty="0"/>
                  <a:t>6</a:t>
                </a:r>
                <a:r>
                  <a:rPr lang="en-US" sz="2100" dirty="0"/>
                  <a:t> metres is the radius of the Earth, gives the approximate distance to the horizon of someone whose eyes are </a:t>
                </a:r>
                <a:r>
                  <a:rPr lang="en-US" sz="2100" i="1" dirty="0"/>
                  <a:t>h</a:t>
                </a:r>
                <a:r>
                  <a:rPr lang="en-US" sz="2100" dirty="0"/>
                  <a:t> metres above sea level. Use this formula to estimate the distance (to the nearest </a:t>
                </a:r>
                <a:r>
                  <a:rPr lang="en-US" sz="2100" dirty="0" err="1"/>
                  <a:t>metre</a:t>
                </a:r>
                <a:r>
                  <a:rPr lang="en-US" sz="2100" dirty="0"/>
                  <a:t>) to the horizon of someone who stands </a:t>
                </a:r>
                <a:endParaRPr lang="en-US" sz="2100" dirty="0" smtClean="0"/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100" dirty="0" smtClean="0"/>
                  <a:t>at </a:t>
                </a:r>
                <a:r>
                  <a:rPr lang="en-US" sz="2100" dirty="0"/>
                  <a:t>sea level and is 1.7 m tall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100" dirty="0" smtClean="0"/>
                  <a:t>on </a:t>
                </a:r>
                <a:r>
                  <a:rPr lang="en-US" sz="2100" dirty="0"/>
                  <a:t>the summit of Mount Taranaki, New Zealand, which is 2518m above sea level..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60220"/>
                <a:ext cx="8599239" cy="2709140"/>
              </a:xfrm>
              <a:prstGeom prst="rect">
                <a:avLst/>
              </a:prstGeom>
              <a:blipFill rotWithShape="0">
                <a:blip r:embed="rId4"/>
                <a:stretch>
                  <a:fillRect l="-709" t="-450" r="-921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2.4 </a:t>
            </a:r>
            <a:r>
              <a:rPr lang="en-GB" dirty="0"/>
              <a:t>– </a:t>
            </a:r>
            <a:r>
              <a:rPr lang="en-GB" dirty="0" smtClean="0"/>
              <a:t>Formulae</a:t>
            </a:r>
            <a:endParaRPr lang="en-GB" b="1" dirty="0" smtClean="0"/>
          </a:p>
        </p:txBody>
      </p:sp>
      <p:sp>
        <p:nvSpPr>
          <p:cNvPr id="7" name="Rectangle 6"/>
          <p:cNvSpPr/>
          <p:nvPr/>
        </p:nvSpPr>
        <p:spPr>
          <a:xfrm flipH="1">
            <a:off x="280380" y="2871227"/>
            <a:ext cx="8485236" cy="106182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value of a by substituting the values of all three letters into the original formula.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5905" y="1288529"/>
            <a:ext cx="8459712" cy="1418059"/>
            <a:chOff x="3483872" y="1089031"/>
            <a:chExt cx="5285078" cy="1418059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3491880" y="1089031"/>
              <a:ext cx="5277070" cy="1418059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– Exam-Style Questions</a:t>
              </a:r>
              <a:endPara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63889" y="1666250"/>
              <a:ext cx="517656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8001000" algn="r"/>
                </a:tabLst>
              </a:pPr>
              <a:r>
                <a:rPr lang="en-US" sz="2100" dirty="0" smtClean="0"/>
                <a:t>Make </a:t>
              </a:r>
              <a:r>
                <a:rPr lang="en-US" sz="2100" dirty="0"/>
                <a:t>a the subject of the formula </a:t>
              </a:r>
              <a:r>
                <a:rPr lang="en-US" sz="2100" i="1" dirty="0"/>
                <a:t>c</a:t>
              </a:r>
              <a:r>
                <a:rPr lang="en-US" sz="2100" dirty="0"/>
                <a:t> = 3(2</a:t>
              </a:r>
              <a:r>
                <a:rPr lang="en-US" sz="2100" i="1" dirty="0"/>
                <a:t>ab</a:t>
              </a:r>
              <a:r>
                <a:rPr lang="en-US" sz="2100" dirty="0"/>
                <a:t> + 3) </a:t>
              </a:r>
              <a:r>
                <a:rPr lang="en-US" sz="2100" dirty="0" smtClean="0"/>
                <a:t>	</a:t>
              </a:r>
              <a:r>
                <a:rPr lang="en-US" sz="2100" b="1" dirty="0" smtClean="0"/>
                <a:t>(</a:t>
              </a:r>
              <a:r>
                <a:rPr lang="en-US" sz="2100" b="1" dirty="0"/>
                <a:t>3 marks)</a:t>
              </a:r>
              <a:endParaRPr lang="en-US" sz="2100" b="1" dirty="0" smtClean="0"/>
            </a:p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8001000" algn="r"/>
                </a:tabLst>
              </a:pPr>
              <a:r>
                <a:rPr lang="en-US" sz="2100" dirty="0" smtClean="0"/>
                <a:t>Find </a:t>
              </a:r>
              <a:r>
                <a:rPr lang="en-US" sz="2100" i="1" dirty="0"/>
                <a:t>a</a:t>
              </a:r>
              <a:r>
                <a:rPr lang="en-US" sz="2100" dirty="0"/>
                <a:t> when </a:t>
              </a:r>
              <a:r>
                <a:rPr lang="en-US" sz="2100" i="1" dirty="0"/>
                <a:t>b</a:t>
              </a:r>
              <a:r>
                <a:rPr lang="en-US" sz="2100" dirty="0"/>
                <a:t> = 1.5 and </a:t>
              </a:r>
              <a:r>
                <a:rPr lang="en-US" sz="2100" i="1" dirty="0"/>
                <a:t>c</a:t>
              </a:r>
              <a:r>
                <a:rPr lang="en-US" sz="2100" dirty="0"/>
                <a:t> = 63</a:t>
              </a:r>
              <a:r>
                <a:rPr lang="en-US" sz="2100" dirty="0" smtClean="0"/>
                <a:t>.	</a:t>
              </a:r>
              <a:r>
                <a:rPr lang="en-US" sz="2100" b="1" dirty="0" smtClean="0"/>
                <a:t> </a:t>
              </a:r>
              <a:r>
                <a:rPr lang="en-US" sz="2100" b="1" dirty="0"/>
                <a:t>(1 mark)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211289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092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2.5 </a:t>
            </a:r>
            <a:r>
              <a:rPr lang="en-GB" dirty="0"/>
              <a:t>– </a:t>
            </a:r>
            <a:r>
              <a:rPr lang="en-GB" dirty="0" smtClean="0"/>
              <a:t>Linear Sequences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40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59349"/>
              </p:ext>
            </p:extLst>
          </p:nvPr>
        </p:nvGraphicFramePr>
        <p:xfrm>
          <a:off x="251518" y="1268760"/>
          <a:ext cx="8568952" cy="49225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3546396"/>
                <a:gridCol w="2880318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1137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a general formula for the </a:t>
                      </a:r>
                      <a:r>
                        <a:rPr lang="en-US" sz="27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 term of an arithmetic sequence.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whether a particular number is a term of a given arithmetic sequence.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Patterns linking data are often used to recognise trends in the data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528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7872">
                <a:tc gridSpan="3"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next term in the sequence 3.7, 4.1, 4.5, 4.9, 5.3,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value of 6</a:t>
                      </a:r>
                      <a:r>
                        <a:rPr lang="en-US" sz="27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 when </a:t>
                      </a:r>
                      <a:r>
                        <a:rPr lang="en-US" sz="27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1?... </a:t>
                      </a:r>
                      <a:r>
                        <a:rPr lang="en-US" sz="27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2?... </a:t>
                      </a:r>
                      <a:r>
                        <a:rPr lang="en-US" sz="27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0?</a:t>
                      </a:r>
                      <a:endParaRPr lang="en-US" sz="27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045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Work </a:t>
            </a:r>
            <a:r>
              <a:rPr lang="en-US" sz="2200" dirty="0"/>
              <a:t>out the outputs when each of these </a:t>
            </a:r>
            <a:r>
              <a:rPr lang="en-US" sz="2200" dirty="0" smtClean="0"/>
              <a:t>numbers is </a:t>
            </a:r>
            <a:r>
              <a:rPr lang="en-US" sz="2200" dirty="0"/>
              <a:t>used as an input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to </a:t>
            </a:r>
            <a:r>
              <a:rPr lang="en-US" sz="2200" dirty="0"/>
              <a:t>this function machine, </a:t>
            </a:r>
            <a:endParaRPr lang="en-US" sz="22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1600200" algn="l"/>
                <a:tab pos="2571750" algn="l"/>
                <a:tab pos="6286500" algn="l"/>
              </a:tabLst>
            </a:pPr>
            <a:r>
              <a:rPr lang="en-US" sz="2200" dirty="0" smtClean="0"/>
              <a:t>0 	</a:t>
            </a:r>
            <a:r>
              <a:rPr lang="en-US" sz="2200" dirty="0" smtClean="0">
                <a:solidFill>
                  <a:srgbClr val="C00000"/>
                </a:solidFill>
              </a:rPr>
              <a:t>b.</a:t>
            </a:r>
            <a:r>
              <a:rPr lang="en-US" sz="2200" dirty="0" smtClean="0"/>
              <a:t>  </a:t>
            </a:r>
            <a:r>
              <a:rPr lang="en-US" sz="2200" dirty="0"/>
              <a:t>5 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c.</a:t>
            </a:r>
            <a:r>
              <a:rPr lang="en-US" sz="2200" dirty="0" smtClean="0"/>
              <a:t> </a:t>
            </a:r>
            <a:r>
              <a:rPr lang="en-US" sz="2200" dirty="0"/>
              <a:t>10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Write </a:t>
            </a:r>
            <a:r>
              <a:rPr lang="en-US" sz="2200" dirty="0"/>
              <a:t>down the previous term and the next term in this </a:t>
            </a:r>
            <a:r>
              <a:rPr lang="en-US" sz="2200" dirty="0" smtClean="0"/>
              <a:t>sequence.</a:t>
            </a:r>
            <a:br>
              <a:rPr lang="en-US" sz="2200" dirty="0" smtClean="0"/>
            </a:br>
            <a:r>
              <a:rPr lang="en-US" sz="2200" dirty="0" smtClean="0">
                <a:sym typeface="Wingdings" panose="05000000000000000000" pitchFamily="2" charset="2"/>
              </a:rPr>
              <a:t>,</a:t>
            </a:r>
            <a:r>
              <a:rPr lang="en-US" sz="2200" dirty="0" smtClean="0"/>
              <a:t> </a:t>
            </a:r>
            <a:r>
              <a:rPr lang="en-US" sz="2200" dirty="0"/>
              <a:t>7</a:t>
            </a:r>
            <a:r>
              <a:rPr lang="en-US" sz="2200" dirty="0" smtClean="0"/>
              <a:t>, 10, 13, 16, 19, 22</a:t>
            </a:r>
            <a:r>
              <a:rPr lang="en-US" sz="2200" dirty="0"/>
              <a:t>, </a:t>
            </a:r>
            <a:r>
              <a:rPr lang="en-US" sz="2200" dirty="0">
                <a:sym typeface="Wingdings" panose="05000000000000000000" pitchFamily="2" charset="2"/>
              </a:rPr>
              <a:t></a:t>
            </a:r>
            <a:r>
              <a:rPr lang="en-US" sz="2200" dirty="0" smtClean="0"/>
              <a:t> </a:t>
            </a:r>
            <a:r>
              <a:rPr lang="en-US" sz="2200" dirty="0"/>
              <a:t>...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Write </a:t>
            </a:r>
            <a:r>
              <a:rPr lang="en-US" sz="2200" dirty="0"/>
              <a:t>down the first five terms of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the </a:t>
            </a:r>
            <a:r>
              <a:rPr lang="en-US" sz="2200" dirty="0"/>
              <a:t>sequence with </a:t>
            </a:r>
            <a:r>
              <a:rPr lang="en-US" sz="2200" i="1" dirty="0" smtClean="0"/>
              <a:t>n</a:t>
            </a:r>
            <a:r>
              <a:rPr lang="en-US" sz="2200" dirty="0" smtClean="0"/>
              <a:t>th </a:t>
            </a:r>
            <a:r>
              <a:rPr lang="en-US" sz="2200" dirty="0"/>
              <a:t>term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686050" algn="l"/>
                <a:tab pos="6286500" algn="l"/>
              </a:tabLst>
            </a:pPr>
            <a:r>
              <a:rPr lang="en-US" sz="2200" dirty="0" smtClean="0"/>
              <a:t>2</a:t>
            </a:r>
            <a:r>
              <a:rPr lang="en-US" sz="2200" i="1" dirty="0" smtClean="0"/>
              <a:t>n</a:t>
            </a:r>
            <a:r>
              <a:rPr lang="en-US" sz="2200" dirty="0" smtClean="0"/>
              <a:t> 	</a:t>
            </a:r>
            <a:r>
              <a:rPr lang="en-US" sz="2200" dirty="0" smtClean="0">
                <a:solidFill>
                  <a:srgbClr val="C00000"/>
                </a:solidFill>
              </a:rPr>
              <a:t>b.</a:t>
            </a:r>
            <a:r>
              <a:rPr lang="en-US" sz="2200" dirty="0" smtClean="0"/>
              <a:t>  3</a:t>
            </a:r>
            <a:r>
              <a:rPr lang="en-US" sz="2200" i="1" dirty="0" smtClean="0"/>
              <a:t>n</a:t>
            </a:r>
            <a:r>
              <a:rPr lang="en-US" sz="2200" dirty="0" smtClean="0"/>
              <a:t> </a:t>
            </a:r>
            <a:r>
              <a:rPr lang="en-US" sz="2200" dirty="0"/>
              <a:t>+1 </a:t>
            </a:r>
            <a:endParaRPr lang="en-US" sz="22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3"/>
              <a:tabLst>
                <a:tab pos="2686050" algn="l"/>
                <a:tab pos="6286500" algn="l"/>
              </a:tabLst>
            </a:pPr>
            <a:r>
              <a:rPr lang="en-US" sz="2200" dirty="0" smtClean="0"/>
              <a:t>-</a:t>
            </a:r>
            <a:r>
              <a:rPr lang="en-US" sz="2200" dirty="0"/>
              <a:t>4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d.</a:t>
            </a:r>
            <a:r>
              <a:rPr lang="en-US" sz="2200" dirty="0" smtClean="0"/>
              <a:t>  </a:t>
            </a:r>
            <a:r>
              <a:rPr lang="en-US" sz="2200" dirty="0"/>
              <a:t>-2</a:t>
            </a:r>
            <a:r>
              <a:rPr lang="en-US" sz="2200" i="1" dirty="0"/>
              <a:t>n</a:t>
            </a:r>
            <a:r>
              <a:rPr lang="en-US" sz="2200" dirty="0"/>
              <a:t> + 3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94180" y="5007660"/>
            <a:ext cx="5213924" cy="1517684"/>
            <a:chOff x="150164" y="6494199"/>
            <a:chExt cx="5213924" cy="1517684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73055"/>
              <a:ext cx="5213924" cy="13388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2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2200" i="1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denotes the </a:t>
              </a:r>
              <a:r>
                <a:rPr lang="en-US" sz="2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 term of a 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2200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the first term, </a:t>
              </a:r>
              <a:r>
                <a:rPr lang="en-US" sz="2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22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the second term and so on.</a:t>
              </a: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9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Flowchart: Delay 14"/>
          <p:cNvSpPr/>
          <p:nvPr/>
        </p:nvSpPr>
        <p:spPr>
          <a:xfrm flipH="1">
            <a:off x="5215019" y="1196752"/>
            <a:ext cx="365093" cy="3905171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96136" y="1412776"/>
            <a:ext cx="2781508" cy="518593"/>
            <a:chOff x="6084168" y="2132856"/>
            <a:chExt cx="2781508" cy="518593"/>
          </a:xfrm>
        </p:grpSpPr>
        <p:sp>
          <p:nvSpPr>
            <p:cNvPr id="2" name="Flowchart: Delay 1"/>
            <p:cNvSpPr/>
            <p:nvPr/>
          </p:nvSpPr>
          <p:spPr>
            <a:xfrm>
              <a:off x="6576497" y="2132856"/>
              <a:ext cx="632995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084168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209492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Delay 15"/>
            <p:cNvSpPr/>
            <p:nvPr/>
          </p:nvSpPr>
          <p:spPr>
            <a:xfrm>
              <a:off x="7740352" y="2132856"/>
              <a:ext cx="632995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 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373347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23643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483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2800350" algn="l"/>
                    <a:tab pos="6286500" algn="l"/>
                  </a:tabLst>
                </a:pPr>
                <a:r>
                  <a:rPr lang="en-US" sz="2000" dirty="0" smtClean="0"/>
                  <a:t>Work out the 1st, 2nd, 3rd, 10th and 100th terms of the sequence with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th </a:t>
                </a:r>
                <a:r>
                  <a:rPr lang="en-US" sz="2000" dirty="0"/>
                  <a:t>term </a:t>
                </a:r>
                <a:endParaRPr lang="en-US" sz="2000" dirty="0" smtClean="0"/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000" i="1" dirty="0" smtClean="0"/>
                  <a:t>u</a:t>
                </a:r>
                <a:r>
                  <a:rPr lang="en-US" sz="2000" i="1" baseline="-25000" dirty="0" smtClean="0"/>
                  <a:t>n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7 + </a:t>
                </a:r>
                <a:r>
                  <a:rPr lang="en-US" sz="2000" dirty="0" smtClean="0"/>
                  <a:t>3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	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000" dirty="0" smtClean="0"/>
                  <a:t>  </a:t>
                </a:r>
                <a:r>
                  <a:rPr lang="en-US" sz="2000" i="1" dirty="0"/>
                  <a:t>u</a:t>
                </a:r>
                <a:r>
                  <a:rPr lang="en-US" sz="2000" i="1" baseline="-25000" dirty="0"/>
                  <a:t>n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100 - 2n </a:t>
                </a:r>
                <a:endParaRPr lang="en-US" sz="2000" dirty="0" smtClean="0"/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800350" algn="l"/>
                    <a:tab pos="6286500" algn="l"/>
                  </a:tabLst>
                </a:pPr>
                <a:r>
                  <a:rPr lang="en-US" sz="2000" i="1" dirty="0"/>
                  <a:t>u</a:t>
                </a:r>
                <a:r>
                  <a:rPr lang="en-US" sz="2000" i="1" baseline="-25000" dirty="0"/>
                  <a:t>n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:r>
                  <a:rPr lang="en-US" sz="2000" dirty="0" smtClean="0"/>
                  <a:t>6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2800350" algn="l"/>
                    <a:tab pos="6286500" algn="l"/>
                  </a:tabLst>
                </a:pPr>
                <a:r>
                  <a:rPr lang="en-US" sz="2000" dirty="0"/>
                  <a:t>For each arithmetic sequence, work out the common difference and hence find the 3rd term, </a:t>
                </a:r>
                <a:r>
                  <a:rPr lang="en-US" sz="2000" dirty="0" smtClean="0"/>
                  <a:t> 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  <a:tab pos="6286500" algn="l"/>
                  </a:tabLst>
                </a:pPr>
                <a:r>
                  <a:rPr lang="en-US" sz="2000" dirty="0" smtClean="0"/>
                  <a:t>0.63, 0.65</a:t>
                </a:r>
                <a:r>
                  <a:rPr lang="en-US" sz="2000" dirty="0"/>
                  <a:t>,... </a:t>
                </a:r>
                <a:r>
                  <a:rPr lang="en-US" sz="2000" dirty="0" smtClean="0"/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...</a:t>
                </a:r>
                <a:endParaRPr lang="en-US" sz="2000" dirty="0"/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  <a:tab pos="6286500" algn="l"/>
                  </a:tabLst>
                </a:pPr>
                <a:r>
                  <a:rPr lang="en-US" sz="2000" dirty="0" smtClean="0"/>
                  <a:t>2, -</a:t>
                </a:r>
                <a:r>
                  <a:rPr lang="en-US" sz="2000" dirty="0"/>
                  <a:t>3</a:t>
                </a:r>
                <a:r>
                  <a:rPr lang="en-US" sz="2000" dirty="0" smtClean="0"/>
                  <a:t>, ... 	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000" dirty="0" smtClean="0"/>
                  <a:t>  </a:t>
                </a:r>
                <a:r>
                  <a:rPr lang="en-US" sz="2000" dirty="0"/>
                  <a:t>0.569</a:t>
                </a:r>
                <a:r>
                  <a:rPr lang="en-US" sz="2000" dirty="0" smtClean="0"/>
                  <a:t>, 1.569, ...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4836452"/>
              </a:xfrm>
              <a:prstGeom prst="rect">
                <a:avLst/>
              </a:prstGeom>
              <a:blipFill rotWithShape="0">
                <a:blip r:embed="rId4"/>
                <a:stretch>
                  <a:fillRect l="-1043" t="-504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94180" y="2867236"/>
            <a:ext cx="5213924" cy="1353852"/>
            <a:chOff x="150164" y="6494199"/>
            <a:chExt cx="5213924" cy="1353852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38215"/>
              <a:ext cx="5213924" cy="12098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arithmetic sequence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the terms increase (or decrease) by a fixed number called the 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difference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10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>
            <a:off x="239282" y="5981799"/>
            <a:ext cx="5268821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communication hint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'Hence' means 'use what you have just found to help you'.</a:t>
            </a:r>
          </a:p>
        </p:txBody>
      </p:sp>
    </p:spTree>
    <p:extLst>
      <p:ext uri="{BB962C8B-B14F-4D97-AF65-F5344CB8AC3E}">
        <p14:creationId xmlns:p14="http://schemas.microsoft.com/office/powerpoint/2010/main" val="20506242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1268760"/>
            <a:ext cx="8568952" cy="794409"/>
            <a:chOff x="150164" y="6494199"/>
            <a:chExt cx="8568952" cy="794409"/>
          </a:xfrm>
        </p:grpSpPr>
        <p:sp>
          <p:nvSpPr>
            <p:cNvPr id="10" name="Rectangle 9"/>
            <p:cNvSpPr/>
            <p:nvPr/>
          </p:nvSpPr>
          <p:spPr>
            <a:xfrm flipH="1">
              <a:off x="150164" y="6673055"/>
              <a:ext cx="8568952" cy="6155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9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 term of an arithmetic sequence = common difference x </a:t>
              </a:r>
              <a:r>
                <a:rPr lang="en-US" sz="19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zero term</a:t>
              </a: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520" y="2060848"/>
            <a:ext cx="8568952" cy="4587016"/>
            <a:chOff x="150164" y="6494199"/>
            <a:chExt cx="8568952" cy="4587016"/>
          </a:xfrm>
        </p:grpSpPr>
        <p:sp>
          <p:nvSpPr>
            <p:cNvPr id="14" name="Rectangle 13"/>
            <p:cNvSpPr/>
            <p:nvPr/>
          </p:nvSpPr>
          <p:spPr>
            <a:xfrm flipH="1">
              <a:off x="150164" y="6695399"/>
              <a:ext cx="8568952" cy="43858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pPr marL="514350" indent="-514350">
                <a:buClr>
                  <a:srgbClr val="C00000"/>
                </a:buClr>
                <a:buFont typeface="+mj-lt"/>
                <a:buAutoNum type="alphaLcPeriod"/>
              </a:pP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Workout 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3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 term of the sequence 3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7, 11, 15, ... </a:t>
              </a:r>
            </a:p>
            <a:p>
              <a:pPr marL="514350" indent="-514350">
                <a:buClr>
                  <a:srgbClr val="C00000"/>
                </a:buClr>
                <a:buFont typeface="+mj-lt"/>
                <a:buAutoNum type="alphaLcPeriod"/>
              </a:pP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a term of the sequence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buClr>
                  <a:srgbClr val="C00000"/>
                </a:buClr>
              </a:pPr>
              <a:endPara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>
                <a:buClr>
                  <a:srgbClr val="C00000"/>
                </a:buClr>
                <a:buFont typeface="+mj-lt"/>
                <a:buAutoNum type="alphaLcPeriod"/>
              </a:pP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4n  4, 8, 12, 16, …</a:t>
              </a:r>
              <a:b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3, 7, 11, 15, …</a:t>
              </a:r>
              <a:b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+ 4      +4</a:t>
              </a:r>
            </a:p>
            <a:p>
              <a:pPr marL="514350" indent="-514350">
                <a:buClr>
                  <a:srgbClr val="C00000"/>
                </a:buClr>
                <a:buFont typeface="+mj-lt"/>
                <a:buAutoNum type="alphaLcPeriod"/>
              </a:pP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= </a:t>
              </a:r>
              <a:r>
                <a:rPr lang="en-US" sz="23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4n – 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b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446 = 4</a:t>
              </a:r>
              <a:r>
                <a:rPr lang="en-US" sz="23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br>
                <a:rPr lang="en-US" sz="23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3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11.5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23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br>
                <a:rPr lang="en-US" sz="23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cannot- be in the sequence because 11.5 is not an integer.</a:t>
              </a:r>
            </a:p>
          </p:txBody>
        </p:sp>
        <p:sp>
          <p:nvSpPr>
            <p:cNvPr id="15" name="Pentagon 14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 flipH="1">
            <a:off x="4539441" y="3309952"/>
            <a:ext cx="4137015" cy="163121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common difference is 4. Write out the first five terms of 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multiples of 4. Work out how to get from each term in 4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term in the sequence.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4644008" y="5097378"/>
            <a:ext cx="4032448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an equation using the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term and solve it.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31940" y="3789040"/>
            <a:ext cx="507501" cy="50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23728" y="5445224"/>
            <a:ext cx="25562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Up Arrow 1"/>
          <p:cNvSpPr/>
          <p:nvPr/>
        </p:nvSpPr>
        <p:spPr>
          <a:xfrm>
            <a:off x="1403648" y="4129142"/>
            <a:ext cx="432048" cy="288032"/>
          </a:xfrm>
          <a:prstGeom prst="curvedUpArrow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>
            <a:off x="2195736" y="4149080"/>
            <a:ext cx="576064" cy="288032"/>
          </a:xfrm>
          <a:prstGeom prst="curvedUpArrow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5400000" flipV="1">
            <a:off x="3219395" y="3740593"/>
            <a:ext cx="432048" cy="216024"/>
          </a:xfrm>
          <a:prstGeom prst="curvedUpArrow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4525" y="360944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309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6"/>
              <a:tabLst>
                <a:tab pos="2800350" algn="l"/>
                <a:tab pos="6286500" algn="l"/>
              </a:tabLst>
            </a:pPr>
            <a:r>
              <a:rPr lang="en-US" sz="1900" b="1" dirty="0">
                <a:solidFill>
                  <a:srgbClr val="FF0000"/>
                </a:solidFill>
              </a:rPr>
              <a:t>Reasoning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Find </a:t>
            </a:r>
            <a:r>
              <a:rPr lang="en-US" sz="1900" dirty="0"/>
              <a:t>the common difference for each sequence you wrote in </a:t>
            </a:r>
            <a:r>
              <a:rPr lang="en-US" sz="1900" b="1" dirty="0"/>
              <a:t>Q2</a:t>
            </a:r>
            <a:r>
              <a:rPr lang="en-US" sz="1900" dirty="0"/>
              <a:t> and </a:t>
            </a:r>
            <a:r>
              <a:rPr lang="en-US" sz="1900" b="1" dirty="0"/>
              <a:t>Q3</a:t>
            </a:r>
            <a:r>
              <a:rPr lang="en-US" sz="1900" dirty="0"/>
              <a:t>. </a:t>
            </a:r>
            <a:endParaRPr lang="en-US" sz="1900" dirty="0" smtClean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Where </a:t>
            </a:r>
            <a:r>
              <a:rPr lang="en-US" sz="1900" dirty="0"/>
              <a:t>does the common difference appear in the nth term? </a:t>
            </a:r>
            <a:endParaRPr lang="en-US" sz="1900" dirty="0" smtClean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Predict </a:t>
            </a:r>
            <a:r>
              <a:rPr lang="en-US" sz="1900" dirty="0"/>
              <a:t>the common difference for each sequence.</a:t>
            </a:r>
          </a:p>
          <a:p>
            <a:pPr marL="1085850" lvl="3" indent="-342900" defTabSz="10668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6286500" algn="l"/>
              </a:tabLst>
            </a:pPr>
            <a:r>
              <a:rPr lang="en-US" sz="1900" i="1" dirty="0" smtClean="0"/>
              <a:t>n</a:t>
            </a:r>
            <a:r>
              <a:rPr lang="en-US" sz="1900" dirty="0" smtClean="0"/>
              <a:t>th </a:t>
            </a:r>
            <a:r>
              <a:rPr lang="en-US" sz="1900" dirty="0"/>
              <a:t>term 5n - 2  </a:t>
            </a:r>
            <a:r>
              <a:rPr lang="en-US" sz="1900" dirty="0" smtClean="0"/>
              <a:t> </a:t>
            </a:r>
            <a:r>
              <a:rPr lang="en-US" sz="1900" i="1" dirty="0" smtClean="0">
                <a:solidFill>
                  <a:srgbClr val="C00000"/>
                </a:solidFill>
              </a:rPr>
              <a:t>ii.</a:t>
            </a:r>
            <a:r>
              <a:rPr lang="en-US" sz="1900" dirty="0" smtClean="0"/>
              <a:t>  </a:t>
            </a:r>
            <a:r>
              <a:rPr lang="en-US" sz="1900" i="1" dirty="0" smtClean="0"/>
              <a:t>u</a:t>
            </a:r>
            <a:r>
              <a:rPr lang="en-US" sz="1900" i="1" baseline="-25000" dirty="0" smtClean="0"/>
              <a:t>n</a:t>
            </a:r>
            <a:r>
              <a:rPr lang="en-US" sz="1900" dirty="0" smtClean="0"/>
              <a:t> </a:t>
            </a:r>
            <a:r>
              <a:rPr lang="en-US" sz="1900" dirty="0"/>
              <a:t>= -3</a:t>
            </a:r>
            <a:r>
              <a:rPr lang="en-US" sz="1900" i="1" dirty="0"/>
              <a:t>n</a:t>
            </a:r>
            <a:r>
              <a:rPr lang="en-US" sz="1900" dirty="0"/>
              <a:t> + 4 </a:t>
            </a:r>
            <a:endParaRPr lang="en-US" sz="1900" dirty="0" smtClean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Work </a:t>
            </a:r>
            <a:r>
              <a:rPr lang="en-US" sz="1900" dirty="0"/>
              <a:t>out the first three terms of each sequence to check your predictions.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6"/>
              <a:tabLst>
                <a:tab pos="2800350" algn="l"/>
                <a:tab pos="6286500" algn="l"/>
              </a:tabLst>
            </a:pPr>
            <a:r>
              <a:rPr lang="en-US" sz="1900" dirty="0" smtClean="0"/>
              <a:t>Write </a:t>
            </a:r>
            <a:r>
              <a:rPr lang="en-US" sz="1900" dirty="0"/>
              <a:t>down, in terms of </a:t>
            </a:r>
            <a:r>
              <a:rPr lang="en-US" sz="1900" i="1" dirty="0"/>
              <a:t>n</a:t>
            </a:r>
            <a:r>
              <a:rPr lang="en-US" sz="1900" dirty="0"/>
              <a:t>, expressions for the </a:t>
            </a:r>
            <a:r>
              <a:rPr lang="en-US" sz="1900" i="1" dirty="0"/>
              <a:t>n</a:t>
            </a:r>
            <a:r>
              <a:rPr lang="en-US" sz="1900" dirty="0"/>
              <a:t>th term of these arithmetic sequences.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3, 5, 7, 9, 11, ... 	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14, 18, 22, 26, 30, ... 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 startAt="3"/>
              <a:tabLst>
                <a:tab pos="2800350" algn="l"/>
                <a:tab pos="6286500" algn="l"/>
              </a:tabLst>
            </a:pPr>
            <a:r>
              <a:rPr lang="en-US" sz="1900" dirty="0" smtClean="0"/>
              <a:t>2, 12, 22, 32, 42, ...</a:t>
            </a:r>
            <a:endParaRPr lang="en-US" sz="1900" dirty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 startAt="3"/>
              <a:tabLst>
                <a:tab pos="2800350" algn="l"/>
                <a:tab pos="6286500" algn="l"/>
              </a:tabLst>
            </a:pPr>
            <a:r>
              <a:rPr lang="en-US" sz="1900" dirty="0" smtClean="0"/>
              <a:t>13, 10, 7, 4, 1, ... 	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 startAt="3"/>
              <a:tabLst>
                <a:tab pos="2800350" algn="l"/>
                <a:tab pos="6286500" algn="l"/>
              </a:tabLst>
            </a:pPr>
            <a:r>
              <a:rPr lang="en-US" sz="1900" dirty="0" smtClean="0"/>
              <a:t>5, 10, 15, 20, 25, 30 ,...</a:t>
            </a:r>
            <a:endParaRPr lang="en-US" sz="19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719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5368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736600" algn="l"/>
                    <a:tab pos="2743200" algn="l"/>
                  </a:tabLst>
                </a:pPr>
                <a:r>
                  <a:rPr lang="en-US" sz="2800" b="1" dirty="0" smtClean="0"/>
                  <a:t>Numerical </a:t>
                </a:r>
                <a:r>
                  <a:rPr lang="en-US" sz="2800" b="1" dirty="0"/>
                  <a:t>fluency</a:t>
                </a:r>
              </a:p>
              <a:p>
                <a:pPr marL="342900" indent="-342900">
                  <a:buClr>
                    <a:srgbClr val="C00000"/>
                  </a:buClr>
                  <a:buFont typeface="+mj-lt"/>
                  <a:buAutoNum type="arabicPeriod"/>
                  <a:tabLst>
                    <a:tab pos="736600" algn="l"/>
                    <a:tab pos="2743200" algn="l"/>
                  </a:tabLst>
                </a:pPr>
                <a:r>
                  <a:rPr lang="en-US" sz="2800" dirty="0"/>
                  <a:t>Write down the highest common factor (HCF) of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736600" algn="l"/>
                    <a:tab pos="2743200" algn="l"/>
                  </a:tabLst>
                </a:pPr>
                <a:r>
                  <a:rPr lang="en-US" sz="2800" dirty="0" smtClean="0"/>
                  <a:t>12 </a:t>
                </a:r>
                <a:r>
                  <a:rPr lang="en-US" sz="2800" dirty="0"/>
                  <a:t>and 18 </a:t>
                </a:r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15 and 35</a:t>
                </a:r>
              </a:p>
              <a:p>
                <a:pPr marL="971550" lvl="1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736600" algn="l"/>
                    <a:tab pos="2743200" algn="l"/>
                  </a:tabLst>
                </a:pPr>
                <a:r>
                  <a:rPr lang="en-US" sz="2800" dirty="0" smtClean="0"/>
                  <a:t>30 </a:t>
                </a:r>
                <a:r>
                  <a:rPr lang="en-US" sz="2800" dirty="0"/>
                  <a:t>and 36 </a:t>
                </a:r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800" dirty="0" smtClean="0"/>
                  <a:t>  22 </a:t>
                </a:r>
                <a:r>
                  <a:rPr lang="en-US" sz="2800" dirty="0"/>
                  <a:t>and 44</a:t>
                </a:r>
              </a:p>
              <a:p>
                <a:pPr marL="342900" indent="-342900">
                  <a:buClr>
                    <a:srgbClr val="C00000"/>
                  </a:buClr>
                  <a:buFont typeface="+mj-lt"/>
                  <a:buAutoNum type="arabicPeriod"/>
                  <a:tabLst>
                    <a:tab pos="736600" algn="l"/>
                    <a:tab pos="2743200" algn="l"/>
                  </a:tabLst>
                </a:pPr>
                <a:r>
                  <a:rPr lang="en-US" sz="2800" dirty="0" smtClean="0"/>
                  <a:t>Work </a:t>
                </a:r>
                <a:r>
                  <a:rPr lang="en-US" sz="2800" dirty="0"/>
                  <a:t>out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736600" algn="l"/>
                    <a:tab pos="2743200" algn="l"/>
                  </a:tabLst>
                </a:pPr>
                <a:r>
                  <a:rPr lang="en-US" sz="2800" dirty="0" smtClean="0"/>
                  <a:t>(-</a:t>
                </a:r>
                <a:r>
                  <a:rPr lang="en-US" sz="2800" dirty="0"/>
                  <a:t>3) x (-4) </a:t>
                </a:r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736600" algn="l"/>
                    <a:tab pos="2743200" algn="l"/>
                  </a:tabLst>
                </a:pPr>
                <a:r>
                  <a:rPr lang="en-US" sz="2800" dirty="0" smtClean="0"/>
                  <a:t>-</a:t>
                </a:r>
                <a:r>
                  <a:rPr lang="en-US" sz="2800" dirty="0"/>
                  <a:t>4 - 7 </a:t>
                </a:r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800" dirty="0" smtClean="0"/>
                  <a:t>  5 </a:t>
                </a:r>
                <a:r>
                  <a:rPr lang="en-US" sz="2800" dirty="0"/>
                  <a:t>- (-3)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736600" algn="l"/>
                    <a:tab pos="2743200" algn="l"/>
                  </a:tabLst>
                </a:pPr>
                <a:r>
                  <a:rPr lang="en-US" sz="2800" dirty="0" smtClean="0"/>
                  <a:t>2</a:t>
                </a:r>
                <a:r>
                  <a:rPr lang="en-US" sz="2800" baseline="30000" dirty="0" smtClean="0"/>
                  <a:t>4</a:t>
                </a:r>
                <a:r>
                  <a:rPr lang="en-US" sz="2800" dirty="0" smtClean="0"/>
                  <a:t> 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f.</a:t>
                </a:r>
                <a:r>
                  <a:rPr lang="en-US" sz="2800" dirty="0" smtClean="0"/>
                  <a:t>  (</a:t>
                </a:r>
                <a:r>
                  <a:rPr lang="en-US" sz="2800" dirty="0"/>
                  <a:t>3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)</a:t>
                </a:r>
                <a:r>
                  <a:rPr lang="en-US" sz="2800" baseline="30000" dirty="0"/>
                  <a:t>2</a:t>
                </a:r>
              </a:p>
              <a:p>
                <a:pPr marL="342900" indent="-342900">
                  <a:buClr>
                    <a:srgbClr val="C00000"/>
                  </a:buClr>
                  <a:buFont typeface="+mj-lt"/>
                  <a:buAutoNum type="arabicPeriod"/>
                  <a:tabLst>
                    <a:tab pos="736600" algn="l"/>
                    <a:tab pos="1609725" algn="l"/>
                    <a:tab pos="2743200" algn="l"/>
                    <a:tab pos="3767138" algn="l"/>
                  </a:tabLst>
                </a:pPr>
                <a:r>
                  <a:rPr lang="en-US" sz="2800" dirty="0"/>
                  <a:t>Simplify these fractions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5368714"/>
              </a:xfrm>
              <a:prstGeom prst="rect">
                <a:avLst/>
              </a:prstGeom>
              <a:blipFill rotWithShape="0">
                <a:blip r:embed="rId4"/>
                <a:stretch>
                  <a:fillRect l="-2317" t="-1135" b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0548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8"/>
              <a:tabLst>
                <a:tab pos="2800350" algn="l"/>
                <a:tab pos="6286500" algn="l"/>
              </a:tabLst>
            </a:pPr>
            <a:r>
              <a:rPr lang="en-US" sz="1900" b="1" dirty="0">
                <a:solidFill>
                  <a:srgbClr val="FF0000"/>
                </a:solidFill>
              </a:rPr>
              <a:t>Reasoning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Show </a:t>
            </a:r>
            <a:r>
              <a:rPr lang="en-US" sz="1900" dirty="0"/>
              <a:t>that 596 is a term of the arithmetic </a:t>
            </a:r>
            <a:r>
              <a:rPr lang="en-US" sz="1900" dirty="0" smtClean="0"/>
              <a:t>sequence </a:t>
            </a:r>
            <a:r>
              <a:rPr lang="en-US" sz="1900" dirty="0"/>
              <a:t>5, 8</a:t>
            </a:r>
            <a:r>
              <a:rPr lang="en-US" sz="1900" dirty="0" smtClean="0"/>
              <a:t>, 11, 14, ... 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Show </a:t>
            </a:r>
            <a:r>
              <a:rPr lang="en-US" sz="1900" dirty="0"/>
              <a:t>that 139 cannot be a term of the arithmetic sequence 4</a:t>
            </a:r>
            <a:r>
              <a:rPr lang="en-US" sz="1900" dirty="0" smtClean="0"/>
              <a:t>, 11, 18, 25, ...</a:t>
            </a:r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1900" b="1" dirty="0" smtClean="0">
                <a:solidFill>
                  <a:srgbClr val="FF0000"/>
                </a:solidFill>
              </a:rPr>
              <a:t>Reflect </a:t>
            </a:r>
            <a:r>
              <a:rPr lang="en-US" sz="1900" dirty="0"/>
              <a:t>How did the worked example help you to answer this question?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5905" y="3429000"/>
            <a:ext cx="5130191" cy="2232249"/>
            <a:chOff x="3483872" y="1089031"/>
            <a:chExt cx="5264592" cy="2232249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3491880" y="1089032"/>
              <a:ext cx="5256584" cy="2232248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3483872" y="1089031"/>
              <a:ext cx="5256584" cy="410855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– Exam-Style Questions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3889" y="1566953"/>
              <a:ext cx="509513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dirty="0"/>
                <a:t>Here are the first five terms of an arithmetic </a:t>
              </a:r>
              <a:r>
                <a:rPr lang="en-US" dirty="0" smtClean="0"/>
                <a:t>sequence. 3</a:t>
              </a:r>
              <a:r>
                <a:rPr lang="en-US" dirty="0"/>
                <a:t>, 9</a:t>
              </a:r>
              <a:r>
                <a:rPr lang="en-US" dirty="0" smtClean="0"/>
                <a:t>, 15, 21, 27</a:t>
              </a:r>
              <a:endParaRPr lang="en-US" dirty="0"/>
            </a:p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dirty="0" smtClean="0"/>
                <a:t>Find </a:t>
              </a:r>
              <a:r>
                <a:rPr lang="en-US" dirty="0"/>
                <a:t>an expression, in terms of </a:t>
              </a:r>
              <a:r>
                <a:rPr lang="en-US" i="1" dirty="0"/>
                <a:t>n</a:t>
              </a:r>
              <a:r>
                <a:rPr lang="en-US" dirty="0"/>
                <a:t>, for the </a:t>
              </a:r>
              <a:r>
                <a:rPr lang="en-US" i="1" dirty="0"/>
                <a:t>n</a:t>
              </a:r>
              <a:r>
                <a:rPr lang="en-US" dirty="0"/>
                <a:t>th </a:t>
              </a:r>
              <a:r>
                <a:rPr lang="en-US" dirty="0" smtClean="0"/>
                <a:t>term of </a:t>
              </a:r>
              <a:r>
                <a:rPr lang="en-US" dirty="0"/>
                <a:t>this sequence. </a:t>
              </a:r>
              <a:r>
                <a:rPr lang="en-US" dirty="0" smtClean="0"/>
                <a:t>	</a:t>
              </a:r>
              <a:r>
                <a:rPr lang="en-US" b="1" dirty="0" smtClean="0"/>
                <a:t>(</a:t>
              </a:r>
              <a:r>
                <a:rPr lang="en-US" b="1" dirty="0"/>
                <a:t>2 marks)</a:t>
              </a:r>
            </a:p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dirty="0" smtClean="0"/>
                <a:t>Ben </a:t>
              </a:r>
              <a:r>
                <a:rPr lang="en-US" dirty="0"/>
                <a:t>says that 150 is in the </a:t>
              </a:r>
              <a:r>
                <a:rPr lang="en-US" dirty="0" smtClean="0"/>
                <a:t>sequence. Is </a:t>
              </a:r>
              <a:r>
                <a:rPr lang="en-US" dirty="0"/>
                <a:t>Ben right? Explain your answer. </a:t>
              </a:r>
              <a:r>
                <a:rPr lang="en-US" dirty="0" smtClean="0"/>
                <a:t>	</a:t>
              </a:r>
              <a:r>
                <a:rPr lang="en-US" b="1" dirty="0" smtClean="0"/>
                <a:t>(1 mark</a:t>
              </a:r>
              <a:r>
                <a:rPr lang="en-US" b="1" dirty="0"/>
                <a:t>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 flipH="1">
            <a:off x="223753" y="5766355"/>
            <a:ext cx="520453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Explain means show your working, then answer the question with either: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Ben is correct because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Or  No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Ben is not correct because ...</a:t>
            </a:r>
          </a:p>
        </p:txBody>
      </p:sp>
    </p:spTree>
    <p:extLst>
      <p:ext uri="{BB962C8B-B14F-4D97-AF65-F5344CB8AC3E}">
        <p14:creationId xmlns:p14="http://schemas.microsoft.com/office/powerpoint/2010/main" val="2452321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10"/>
              <a:tabLst>
                <a:tab pos="2800350" algn="l"/>
                <a:tab pos="6286500" algn="l"/>
              </a:tabLst>
            </a:pPr>
            <a:r>
              <a:rPr lang="en-US" sz="1900" b="1" dirty="0">
                <a:solidFill>
                  <a:srgbClr val="FF0000"/>
                </a:solidFill>
              </a:rPr>
              <a:t>Reasoning - </a:t>
            </a:r>
            <a:r>
              <a:rPr lang="en-US" sz="1900" dirty="0" smtClean="0"/>
              <a:t>The </a:t>
            </a:r>
            <a:r>
              <a:rPr lang="en-US" sz="1900" i="1" dirty="0"/>
              <a:t>n</a:t>
            </a:r>
            <a:r>
              <a:rPr lang="en-US" sz="1900" dirty="0"/>
              <a:t>th term of the sequence 5</a:t>
            </a:r>
            <a:r>
              <a:rPr lang="en-US" sz="1900" dirty="0" smtClean="0"/>
              <a:t>, 13, 21</a:t>
            </a:r>
            <a:r>
              <a:rPr lang="en-US" sz="1900" dirty="0"/>
              <a:t>, 29, </a:t>
            </a:r>
            <a:r>
              <a:rPr lang="en-US" sz="1900" dirty="0" smtClean="0"/>
              <a:t>37, … </a:t>
            </a:r>
            <a:endParaRPr lang="en-US" sz="1900" dirty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Solve 8</a:t>
            </a:r>
            <a:r>
              <a:rPr lang="en-US" sz="1900" i="1" dirty="0" smtClean="0"/>
              <a:t>n</a:t>
            </a:r>
            <a:r>
              <a:rPr lang="en-US" sz="1900" dirty="0" smtClean="0"/>
              <a:t> </a:t>
            </a:r>
            <a:r>
              <a:rPr lang="en-US" sz="1900" dirty="0"/>
              <a:t>- 3 = 1000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Use </a:t>
            </a:r>
            <a:r>
              <a:rPr lang="en-US" sz="1900" dirty="0"/>
              <a:t>your answer to part </a:t>
            </a:r>
            <a:r>
              <a:rPr lang="en-US" sz="1900" b="1" dirty="0"/>
              <a:t>a</a:t>
            </a:r>
            <a:r>
              <a:rPr lang="en-US" sz="1900" dirty="0"/>
              <a:t> to find the first term in the sequence that is greater than 1000</a:t>
            </a:r>
            <a:r>
              <a:rPr lang="en-US" sz="1900" dirty="0" smtClean="0"/>
              <a:t>.</a:t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/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10"/>
              <a:tabLst>
                <a:tab pos="2800350" algn="l"/>
                <a:tab pos="6286500" algn="l"/>
              </a:tabLst>
            </a:pPr>
            <a:r>
              <a:rPr lang="en-US" sz="1900" b="1" dirty="0" smtClean="0">
                <a:solidFill>
                  <a:srgbClr val="FF0000"/>
                </a:solidFill>
              </a:rPr>
              <a:t>Reasoning 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Find </a:t>
            </a:r>
            <a:r>
              <a:rPr lang="en-US" sz="1900" dirty="0"/>
              <a:t>the first term in the arithmetic sequence </a:t>
            </a:r>
            <a:r>
              <a:rPr lang="en-US" sz="1900" dirty="0" smtClean="0"/>
              <a:t>2, 11, 20, 29</a:t>
            </a:r>
            <a:r>
              <a:rPr lang="en-US" sz="1900" dirty="0"/>
              <a:t>, 38</a:t>
            </a:r>
            <a:r>
              <a:rPr lang="en-US" sz="1900" dirty="0" smtClean="0"/>
              <a:t>, ... </a:t>
            </a:r>
            <a:r>
              <a:rPr lang="en-US" sz="1900" dirty="0"/>
              <a:t>that is greater than 4000. </a:t>
            </a:r>
            <a:endParaRPr lang="en-US" sz="1900" dirty="0" smtClean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Find </a:t>
            </a:r>
            <a:r>
              <a:rPr lang="en-US" sz="1900" dirty="0"/>
              <a:t>the first term in the arithmetic sequence 400</a:t>
            </a:r>
            <a:r>
              <a:rPr lang="en-US" sz="1900" dirty="0" smtClean="0"/>
              <a:t>, 387</a:t>
            </a:r>
            <a:r>
              <a:rPr lang="en-US" sz="1900" dirty="0"/>
              <a:t>, 374</a:t>
            </a:r>
            <a:r>
              <a:rPr lang="en-US" sz="1900" dirty="0" smtClean="0"/>
              <a:t>, 361, ... </a:t>
            </a:r>
            <a:r>
              <a:rPr lang="en-US" sz="1900" dirty="0"/>
              <a:t>that is less than 51.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223753" y="5940569"/>
            <a:ext cx="5204539" cy="58477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Q11a hint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Begin by finding a formula for the nth term,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then solve the inequality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4000....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231557" y="3007405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Q11a hint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What is the next integer value of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Substitute this into the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value.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947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12"/>
              <a:tabLst>
                <a:tab pos="2800350" algn="l"/>
                <a:tab pos="62865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Real </a:t>
            </a:r>
            <a:r>
              <a:rPr lang="en-US" sz="2000" b="1" dirty="0">
                <a:solidFill>
                  <a:srgbClr val="FF0000"/>
                </a:solidFill>
              </a:rPr>
              <a:t>/ Modelling </a:t>
            </a:r>
            <a:r>
              <a:rPr lang="en-US" sz="2000" dirty="0"/>
              <a:t>Frank weighs 100 kg and goes on a diet losing 0.4 kg a week.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00" dirty="0" smtClean="0"/>
              <a:t>How </a:t>
            </a:r>
            <a:r>
              <a:rPr lang="en-US" sz="2000" dirty="0"/>
              <a:t>much does he weigh after</a:t>
            </a:r>
          </a:p>
          <a:p>
            <a:pPr marL="1257300" lvl="3" indent="-342900" defTabSz="1066800">
              <a:buClr>
                <a:srgbClr val="C00000"/>
              </a:buClr>
              <a:buFont typeface="+mj-lt"/>
              <a:buAutoNum type="romanLcPeriod"/>
              <a:tabLst>
                <a:tab pos="2286000" algn="l"/>
                <a:tab pos="3600450" algn="l"/>
                <a:tab pos="6286500" algn="l"/>
              </a:tabLst>
            </a:pPr>
            <a:r>
              <a:rPr lang="en-US" sz="2000" dirty="0" smtClean="0"/>
              <a:t>1 </a:t>
            </a:r>
            <a:r>
              <a:rPr lang="en-US" sz="2000" dirty="0"/>
              <a:t>week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ii.</a:t>
            </a:r>
            <a:r>
              <a:rPr lang="en-US" sz="2000" dirty="0" smtClean="0"/>
              <a:t> </a:t>
            </a:r>
            <a:r>
              <a:rPr lang="en-US" sz="2000" dirty="0"/>
              <a:t>2 weeks 	</a:t>
            </a:r>
            <a:r>
              <a:rPr lang="en-US" sz="2000" dirty="0" smtClean="0">
                <a:solidFill>
                  <a:srgbClr val="C00000"/>
                </a:solidFill>
              </a:rPr>
              <a:t>iii.</a:t>
            </a:r>
            <a:r>
              <a:rPr lang="en-US" sz="2000" dirty="0" smtClean="0"/>
              <a:t> </a:t>
            </a:r>
            <a:r>
              <a:rPr lang="en-US" sz="2000" dirty="0"/>
              <a:t>3 weeks? </a:t>
            </a:r>
            <a:endParaRPr lang="en-US" sz="2000" dirty="0" smtClean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457450" algn="l"/>
                <a:tab pos="2800350" algn="l"/>
                <a:tab pos="6286500" algn="l"/>
              </a:tabLst>
            </a:pPr>
            <a:r>
              <a:rPr lang="en-US" sz="2000" dirty="0" smtClean="0"/>
              <a:t>After </a:t>
            </a:r>
            <a:r>
              <a:rPr lang="en-US" sz="2000" dirty="0"/>
              <a:t>how many weeks will Frank weigh less than 89 kg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12"/>
              <a:tabLst>
                <a:tab pos="2800350" algn="l"/>
                <a:tab pos="62865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Real </a:t>
            </a:r>
            <a:r>
              <a:rPr lang="en-US" sz="2000" b="1" dirty="0">
                <a:solidFill>
                  <a:srgbClr val="FF0000"/>
                </a:solidFill>
              </a:rPr>
              <a:t>/ Modelling </a:t>
            </a:r>
            <a:r>
              <a:rPr lang="en-US" sz="2000" dirty="0"/>
              <a:t>Martina trains for a marathon. In her first week of training she runs 5 miles. Each week after that she increases her run by 0.8 miles. How many weeks of training will it take before she runs more than 26 miles?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223753" y="5879014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Q13 hint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by writing the first few terms of the sequence.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231557" y="3153162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Q12b hint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nth term of the sequence. Write and solve an inequality.</a:t>
            </a:r>
          </a:p>
        </p:txBody>
      </p:sp>
    </p:spTree>
    <p:extLst>
      <p:ext uri="{BB962C8B-B14F-4D97-AF65-F5344CB8AC3E}">
        <p14:creationId xmlns:p14="http://schemas.microsoft.com/office/powerpoint/2010/main" val="29929585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4"/>
              <a:tabLst>
                <a:tab pos="2800350" algn="l"/>
                <a:tab pos="6286500" algn="l"/>
              </a:tabLst>
            </a:pPr>
            <a:r>
              <a:rPr lang="en-US" sz="2350" b="1" dirty="0" smtClean="0">
                <a:solidFill>
                  <a:srgbClr val="FF0000"/>
                </a:solidFill>
              </a:rPr>
              <a:t>Reasoning</a:t>
            </a:r>
            <a:r>
              <a:rPr lang="en-US" sz="2350" dirty="0" smtClean="0"/>
              <a:t> </a:t>
            </a:r>
            <a:r>
              <a:rPr lang="en-US" sz="2350" dirty="0"/>
              <a:t>The </a:t>
            </a:r>
            <a:r>
              <a:rPr lang="en-US" sz="2350" i="1" dirty="0"/>
              <a:t>n</a:t>
            </a:r>
            <a:r>
              <a:rPr lang="en-US" sz="2350" dirty="0"/>
              <a:t>th term of an arithmetic sequence is </a:t>
            </a:r>
            <a:r>
              <a:rPr lang="en-US" sz="2350" i="1" dirty="0"/>
              <a:t>u</a:t>
            </a:r>
            <a:r>
              <a:rPr lang="en-US" sz="2350" i="1" baseline="-25000" dirty="0"/>
              <a:t>n</a:t>
            </a:r>
            <a:r>
              <a:rPr lang="en-US" sz="2350" dirty="0"/>
              <a:t> = 7</a:t>
            </a:r>
            <a:r>
              <a:rPr lang="en-US" sz="2350" i="1" dirty="0"/>
              <a:t>n</a:t>
            </a:r>
            <a:r>
              <a:rPr lang="en-US" sz="2350" dirty="0"/>
              <a:t> + 3. </a:t>
            </a:r>
            <a:endParaRPr lang="en-US" sz="2350" dirty="0" smtClean="0"/>
          </a:p>
          <a:p>
            <a:pPr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50" dirty="0" smtClean="0"/>
              <a:t>Write </a:t>
            </a:r>
            <a:r>
              <a:rPr lang="en-US" sz="2350" dirty="0"/>
              <a:t>down the values of the first four terms, </a:t>
            </a:r>
            <a:r>
              <a:rPr lang="en-US" sz="2350" i="1" dirty="0" smtClean="0"/>
              <a:t>u</a:t>
            </a:r>
            <a:r>
              <a:rPr lang="en-US" sz="2350" i="1" baseline="-25000" dirty="0" smtClean="0"/>
              <a:t>1</a:t>
            </a:r>
            <a:r>
              <a:rPr lang="en-US" sz="2350" i="1" dirty="0" smtClean="0"/>
              <a:t>, u</a:t>
            </a:r>
            <a:r>
              <a:rPr lang="en-US" sz="2350" i="1" baseline="-25000" dirty="0" smtClean="0"/>
              <a:t>2</a:t>
            </a:r>
            <a:r>
              <a:rPr lang="en-US" sz="2350" i="1" dirty="0" smtClean="0"/>
              <a:t>, u</a:t>
            </a:r>
            <a:r>
              <a:rPr lang="en-US" sz="2350" i="1" baseline="-25000" dirty="0" smtClean="0"/>
              <a:t>3</a:t>
            </a:r>
            <a:r>
              <a:rPr lang="en-US" sz="2350" i="1" dirty="0" smtClean="0"/>
              <a:t>, u</a:t>
            </a:r>
            <a:r>
              <a:rPr lang="en-US" sz="2350" i="1" baseline="-25000" dirty="0" smtClean="0"/>
              <a:t>4</a:t>
            </a:r>
            <a:r>
              <a:rPr lang="en-US" sz="2350" dirty="0" smtClean="0"/>
              <a:t>. </a:t>
            </a:r>
          </a:p>
          <a:p>
            <a:pPr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50" dirty="0" smtClean="0"/>
              <a:t>Write </a:t>
            </a:r>
            <a:r>
              <a:rPr lang="en-US" sz="2350" dirty="0"/>
              <a:t>down the value of the common difference, </a:t>
            </a:r>
            <a:r>
              <a:rPr lang="en-US" sz="2350" i="1" dirty="0"/>
              <a:t>d</a:t>
            </a:r>
            <a:r>
              <a:rPr lang="en-US" sz="2350" dirty="0" smtClean="0"/>
              <a:t>.</a:t>
            </a:r>
          </a:p>
          <a:p>
            <a:pPr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50" dirty="0" smtClean="0"/>
              <a:t>By </a:t>
            </a:r>
            <a:r>
              <a:rPr lang="en-US" sz="2350" dirty="0"/>
              <a:t>substituting </a:t>
            </a:r>
            <a:r>
              <a:rPr lang="en-US" sz="2350" i="1" dirty="0"/>
              <a:t>n</a:t>
            </a:r>
            <a:r>
              <a:rPr lang="en-US" sz="2350" dirty="0"/>
              <a:t> = 0, work out the value of the zero term, </a:t>
            </a:r>
            <a:r>
              <a:rPr lang="en-US" sz="2350" i="1" dirty="0" smtClean="0"/>
              <a:t>u</a:t>
            </a:r>
            <a:r>
              <a:rPr lang="en-US" sz="2350" i="1" baseline="-25000" dirty="0" smtClean="0"/>
              <a:t>0</a:t>
            </a:r>
            <a:r>
              <a:rPr lang="en-US" sz="2350" dirty="0" smtClean="0"/>
              <a:t>.</a:t>
            </a:r>
          </a:p>
          <a:p>
            <a:pPr marL="51435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2350" b="1" dirty="0" smtClean="0">
                <a:solidFill>
                  <a:srgbClr val="FF0000"/>
                </a:solidFill>
              </a:rPr>
              <a:t>Discussion </a:t>
            </a:r>
            <a:r>
              <a:rPr lang="en-US" sz="2350" dirty="0"/>
              <a:t>What do you notice about your answers to parts </a:t>
            </a:r>
            <a:r>
              <a:rPr lang="en-US" sz="2350" b="1" dirty="0"/>
              <a:t>b</a:t>
            </a:r>
            <a:r>
              <a:rPr lang="en-US" sz="2350" dirty="0"/>
              <a:t> and </a:t>
            </a:r>
            <a:r>
              <a:rPr lang="en-US" sz="2350" b="1" dirty="0"/>
              <a:t>c</a:t>
            </a:r>
            <a:r>
              <a:rPr lang="en-US" sz="2350" dirty="0"/>
              <a:t>, and the numbers that appear in the formula, </a:t>
            </a:r>
            <a:r>
              <a:rPr lang="en-US" sz="2350" i="1" dirty="0" smtClean="0"/>
              <a:t>u</a:t>
            </a:r>
            <a:r>
              <a:rPr lang="en-US" sz="2350" i="1" baseline="-25000" dirty="0" smtClean="0"/>
              <a:t>n</a:t>
            </a:r>
            <a:r>
              <a:rPr lang="en-US" sz="2350" dirty="0" smtClean="0"/>
              <a:t> </a:t>
            </a:r>
            <a:r>
              <a:rPr lang="en-US" sz="2350" dirty="0"/>
              <a:t>= 7</a:t>
            </a:r>
            <a:r>
              <a:rPr lang="en-US" sz="2350" i="1" dirty="0"/>
              <a:t>n</a:t>
            </a:r>
            <a:r>
              <a:rPr lang="en-US" sz="2350" dirty="0"/>
              <a:t> + 3? What can you say about the zero terms of the sequences in </a:t>
            </a:r>
            <a:r>
              <a:rPr lang="en-US" sz="2350" b="1" dirty="0"/>
              <a:t>Q4</a:t>
            </a:r>
            <a:r>
              <a:rPr lang="en-US" sz="2350" dirty="0"/>
              <a:t>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688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5"/>
              <a:tabLst>
                <a:tab pos="2800350" algn="l"/>
                <a:tab pos="6286500" algn="l"/>
              </a:tabLst>
            </a:pPr>
            <a:r>
              <a:rPr lang="en-US" sz="1960" dirty="0" smtClean="0">
                <a:solidFill>
                  <a:srgbClr val="C00000"/>
                </a:solidFill>
              </a:rPr>
              <a:t>a.</a:t>
            </a:r>
            <a:r>
              <a:rPr lang="en-US" sz="1960" dirty="0" smtClean="0"/>
              <a:t> Find </a:t>
            </a:r>
            <a:r>
              <a:rPr lang="en-US" sz="1960" dirty="0"/>
              <a:t>the outputs when the terms in each of these arithmetic sequences are used as inputs to the function machine</a:t>
            </a:r>
            <a:r>
              <a:rPr lang="en-US" sz="1960" dirty="0" smtClean="0"/>
              <a:t>,</a:t>
            </a:r>
          </a:p>
          <a:p>
            <a:pPr marL="1314450" lvl="3" indent="-400050" defTabSz="10668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6286500" algn="l"/>
              </a:tabLst>
            </a:pPr>
            <a:r>
              <a:rPr lang="en-US" sz="1960" dirty="0" smtClean="0"/>
              <a:t>2, 5, 8, 11, 14, ... </a:t>
            </a:r>
          </a:p>
          <a:p>
            <a:pPr marL="1314450" lvl="3" indent="-400050" defTabSz="10668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6286500" algn="l"/>
              </a:tabLst>
            </a:pPr>
            <a:r>
              <a:rPr lang="en-US" sz="1960" dirty="0" smtClean="0"/>
              <a:t>10, 20, 30, 40, 50, ... 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1960" dirty="0" smtClean="0"/>
              <a:t>Compare </a:t>
            </a:r>
            <a:r>
              <a:rPr lang="en-US" sz="1960" dirty="0"/>
              <a:t>the common differences for each input sequence with the common difference for the output </a:t>
            </a:r>
            <a:r>
              <a:rPr lang="en-US" sz="1960" dirty="0" smtClean="0"/>
              <a:t>sequence.</a:t>
            </a:r>
            <a:br>
              <a:rPr lang="en-US" sz="1960" dirty="0" smtClean="0"/>
            </a:br>
            <a:r>
              <a:rPr lang="en-US" sz="1960" dirty="0" smtClean="0"/>
              <a:t>How </a:t>
            </a:r>
            <a:r>
              <a:rPr lang="en-US" sz="1960" dirty="0"/>
              <a:t>are these related to the operations used in the function machine?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235625"/>
            <a:ext cx="705543" cy="7055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22940" y="1470247"/>
            <a:ext cx="2781508" cy="518593"/>
            <a:chOff x="6084168" y="2132856"/>
            <a:chExt cx="2781508" cy="518593"/>
          </a:xfrm>
        </p:grpSpPr>
        <p:sp>
          <p:nvSpPr>
            <p:cNvPr id="8" name="Flowchart: Delay 7"/>
            <p:cNvSpPr/>
            <p:nvPr/>
          </p:nvSpPr>
          <p:spPr>
            <a:xfrm>
              <a:off x="6576497" y="2132856"/>
              <a:ext cx="632995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 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084168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209492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Delay 12"/>
            <p:cNvSpPr/>
            <p:nvPr/>
          </p:nvSpPr>
          <p:spPr>
            <a:xfrm>
              <a:off x="7740352" y="2132856"/>
              <a:ext cx="632995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373347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4180" y="4797152"/>
            <a:ext cx="5213924" cy="1733128"/>
            <a:chOff x="150164" y="6494199"/>
            <a:chExt cx="5213924" cy="1733128"/>
          </a:xfrm>
        </p:grpSpPr>
        <p:sp>
          <p:nvSpPr>
            <p:cNvPr id="16" name="Rectangle 15"/>
            <p:cNvSpPr/>
            <p:nvPr/>
          </p:nvSpPr>
          <p:spPr>
            <a:xfrm flipH="1">
              <a:off x="150164" y="6673055"/>
              <a:ext cx="5213924" cy="15542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an arithmetic sequence with common difference </a:t>
              </a: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input into this function machine, the output sequence has common difference </a:t>
              </a: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6136" y="5805264"/>
            <a:ext cx="2868593" cy="518593"/>
            <a:chOff x="6084168" y="2132856"/>
            <a:chExt cx="2868593" cy="518593"/>
          </a:xfrm>
        </p:grpSpPr>
        <p:sp>
          <p:nvSpPr>
            <p:cNvPr id="20" name="Flowchart: Delay 19"/>
            <p:cNvSpPr/>
            <p:nvPr/>
          </p:nvSpPr>
          <p:spPr>
            <a:xfrm>
              <a:off x="6576497" y="2132856"/>
              <a:ext cx="632995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 </a:t>
              </a:r>
              <a:r>
                <a:rPr lang="en-US" i="1" dirty="0" smtClean="0">
                  <a:solidFill>
                    <a:schemeClr val="tx1"/>
                  </a:solidFill>
                </a:rPr>
                <a:t>p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084168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209492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Delay 23"/>
            <p:cNvSpPr/>
            <p:nvPr/>
          </p:nvSpPr>
          <p:spPr>
            <a:xfrm>
              <a:off x="7740352" y="2132856"/>
              <a:ext cx="792088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 </a:t>
              </a:r>
              <a:r>
                <a:rPr lang="en-US" i="1" dirty="0" smtClean="0">
                  <a:solidFill>
                    <a:schemeClr val="tx1"/>
                  </a:solidFill>
                </a:rPr>
                <a:t>q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532440" y="2363417"/>
              <a:ext cx="420321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53485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46805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6"/>
              <a:tabLst>
                <a:tab pos="2800350" algn="l"/>
                <a:tab pos="6286500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Reasoning</a:t>
            </a:r>
            <a:r>
              <a:rPr lang="en-US" sz="2000" dirty="0"/>
              <a:t> When 3 is input into this function machine, the output is </a:t>
            </a:r>
            <a:r>
              <a:rPr lang="en-US" sz="2000" dirty="0" smtClean="0"/>
              <a:t>10.</a:t>
            </a:r>
            <a:br>
              <a:rPr lang="en-US" sz="2000" dirty="0" smtClean="0"/>
            </a:br>
            <a:r>
              <a:rPr lang="en-US" sz="2000" dirty="0" smtClean="0"/>
              <a:t>When </a:t>
            </a:r>
            <a:r>
              <a:rPr lang="en-US" sz="2000" dirty="0"/>
              <a:t>7 is input into the function machine, the output is 18</a:t>
            </a:r>
            <a:r>
              <a:rPr lang="en-US" sz="2000" dirty="0" smtClean="0"/>
              <a:t>.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00" dirty="0"/>
              <a:t>Work out the difference between the two inputs, </a:t>
            </a:r>
            <a:endParaRPr lang="en-US" sz="2000" dirty="0" smtClean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00" dirty="0" smtClean="0"/>
              <a:t>Work </a:t>
            </a:r>
            <a:r>
              <a:rPr lang="en-US" sz="2000" dirty="0"/>
              <a:t>out the difference between the two outputs, </a:t>
            </a:r>
            <a:endParaRPr lang="en-US" sz="2000" dirty="0" smtClean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00" dirty="0" smtClean="0"/>
              <a:t>Use </a:t>
            </a:r>
            <a:r>
              <a:rPr lang="en-US" sz="2000" dirty="0"/>
              <a:t>your answers to parts </a:t>
            </a:r>
            <a:r>
              <a:rPr lang="en-US" sz="2000" b="1" dirty="0"/>
              <a:t>a</a:t>
            </a:r>
            <a:r>
              <a:rPr lang="en-US" sz="2000" dirty="0"/>
              <a:t> and </a:t>
            </a:r>
            <a:r>
              <a:rPr lang="en-US" sz="2000" b="1" dirty="0"/>
              <a:t>b</a:t>
            </a:r>
            <a:r>
              <a:rPr lang="en-US" sz="2000" dirty="0"/>
              <a:t> to find the value of p in the function machine, </a:t>
            </a:r>
            <a:endParaRPr lang="en-US" sz="2000" dirty="0" smtClean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000" dirty="0" smtClean="0"/>
              <a:t>Work </a:t>
            </a:r>
            <a:r>
              <a:rPr lang="en-US" sz="2000" dirty="0"/>
              <a:t>out the value of </a:t>
            </a:r>
            <a:r>
              <a:rPr lang="en-US" sz="2000" i="1" dirty="0" smtClean="0"/>
              <a:t>q</a:t>
            </a:r>
            <a:r>
              <a:rPr lang="en-US" sz="2000" dirty="0" smtClean="0"/>
              <a:t>.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16"/>
              <a:tabLst>
                <a:tab pos="2800350" algn="l"/>
                <a:tab pos="62865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Reasoning</a:t>
            </a:r>
            <a:r>
              <a:rPr lang="en-US" sz="2000" dirty="0" smtClean="0"/>
              <a:t> </a:t>
            </a:r>
            <a:r>
              <a:rPr lang="en-US" sz="2000" dirty="0"/>
              <a:t>Find the values of </a:t>
            </a:r>
            <a:r>
              <a:rPr lang="en-US" sz="2000" i="1" dirty="0"/>
              <a:t>p</a:t>
            </a:r>
            <a:r>
              <a:rPr lang="en-US" sz="2000" dirty="0"/>
              <a:t> and </a:t>
            </a:r>
            <a:r>
              <a:rPr lang="en-US" sz="2000" i="1" dirty="0"/>
              <a:t>q</a:t>
            </a:r>
            <a:r>
              <a:rPr lang="en-US" sz="2000" dirty="0"/>
              <a:t> in this function machine when the inputs 2 and 7 produce outputs of 20 and 55, respectively.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2.5 – Linear Sequences</a:t>
            </a:r>
            <a:endParaRPr lang="en-GB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004048" y="1398239"/>
            <a:ext cx="3672408" cy="590601"/>
            <a:chOff x="6084168" y="2132856"/>
            <a:chExt cx="2781508" cy="518593"/>
          </a:xfrm>
        </p:grpSpPr>
        <p:sp>
          <p:nvSpPr>
            <p:cNvPr id="8" name="Flowchart: Delay 7"/>
            <p:cNvSpPr/>
            <p:nvPr/>
          </p:nvSpPr>
          <p:spPr>
            <a:xfrm>
              <a:off x="6576497" y="2132856"/>
              <a:ext cx="632995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084168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209492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Delay 12"/>
            <p:cNvSpPr/>
            <p:nvPr/>
          </p:nvSpPr>
          <p:spPr>
            <a:xfrm>
              <a:off x="7740352" y="2132856"/>
              <a:ext cx="632995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373347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04047" y="5691710"/>
            <a:ext cx="3660683" cy="761626"/>
            <a:chOff x="6084168" y="2132856"/>
            <a:chExt cx="2868593" cy="518593"/>
          </a:xfrm>
        </p:grpSpPr>
        <p:sp>
          <p:nvSpPr>
            <p:cNvPr id="20" name="Flowchart: Delay 19"/>
            <p:cNvSpPr/>
            <p:nvPr/>
          </p:nvSpPr>
          <p:spPr>
            <a:xfrm>
              <a:off x="6576497" y="2132856"/>
              <a:ext cx="632995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 </a:t>
              </a:r>
              <a:r>
                <a:rPr lang="en-US" i="1" dirty="0" smtClean="0">
                  <a:solidFill>
                    <a:schemeClr val="tx1"/>
                  </a:solidFill>
                </a:rPr>
                <a:t>p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084168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209492" y="2363417"/>
              <a:ext cx="492329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Delay 23"/>
            <p:cNvSpPr/>
            <p:nvPr/>
          </p:nvSpPr>
          <p:spPr>
            <a:xfrm>
              <a:off x="7740352" y="2132856"/>
              <a:ext cx="792088" cy="51859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 </a:t>
              </a:r>
              <a:r>
                <a:rPr lang="en-US" i="1" dirty="0" smtClean="0">
                  <a:solidFill>
                    <a:schemeClr val="tx1"/>
                  </a:solidFill>
                </a:rPr>
                <a:t>q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532440" y="2363417"/>
              <a:ext cx="420321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 flipH="1">
                <a:off x="5004047" y="2204864"/>
                <a:ext cx="3743781" cy="979114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Q16c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𝑑𝑖𝑓𝑓𝑒𝑟𝑒𝑛𝑐𝑒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𝑏𝑒𝑡𝑤𝑒𝑒𝑛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𝑜𝑢𝑡𝑝𝑢𝑡𝑠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𝑑𝑖𝑓𝑓𝑒𝑟𝑒𝑛𝑐𝑒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𝑏𝑒𝑡𝑤𝑒𝑒𝑛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𝑖𝑛𝑝𝑢𝑡𝑠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04047" y="2204864"/>
                <a:ext cx="3743781" cy="9791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36232"/>
            <a:ext cx="705543" cy="70554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 flipH="1">
            <a:off x="5004048" y="4149080"/>
            <a:ext cx="3743781" cy="132343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Q16d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Put either of the inputs 3 and 7 into the machine. As a check, they should both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147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</a:t>
            </a:r>
            <a:r>
              <a:rPr lang="en-GB" dirty="0"/>
              <a:t>– </a:t>
            </a:r>
            <a:r>
              <a:rPr lang="en-GB" dirty="0" smtClean="0"/>
              <a:t>Non Linear Sequences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40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20473"/>
              </p:ext>
            </p:extLst>
          </p:nvPr>
        </p:nvGraphicFramePr>
        <p:xfrm>
          <a:off x="251518" y="1268760"/>
          <a:ext cx="8568952" cy="47853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3042340"/>
                <a:gridCol w="338437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1137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 problems using geometric sequences.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out terms in Fibonacci-like sequences.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the </a:t>
                      </a:r>
                      <a:r>
                        <a:rPr lang="en-US" sz="2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 term of a quadratic sequence.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amount of money you have in a savings account increases using a geometric sequence.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904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7872">
                <a:tc gridSpan="3"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next term of each sequence? </a:t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1, 2, 4, 7, 11, 16, 22, ...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0.25, 1, 4, 16, ...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these sequences arithmetic or geometric? Why?</a:t>
                      </a:r>
                      <a:endParaRPr lang="en-US" sz="2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462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2800350" algn="l"/>
                <a:tab pos="62865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a.</a:t>
            </a:r>
            <a:r>
              <a:rPr lang="en-US" sz="2400" dirty="0" smtClean="0"/>
              <a:t>  Increase </a:t>
            </a:r>
            <a:r>
              <a:rPr lang="en-US" sz="2400" dirty="0"/>
              <a:t>£1200 by 4%. 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400" dirty="0" smtClean="0"/>
              <a:t>Decrease </a:t>
            </a:r>
            <a:r>
              <a:rPr lang="en-US" sz="2400" dirty="0"/>
              <a:t>£180 by 15%.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2800350" algn="l"/>
                <a:tab pos="6286500" algn="l"/>
              </a:tabLst>
            </a:pPr>
            <a:r>
              <a:rPr lang="en-US" sz="2400" dirty="0" smtClean="0"/>
              <a:t>Find </a:t>
            </a:r>
            <a:r>
              <a:rPr lang="en-US" sz="2400" dirty="0"/>
              <a:t>the term-to-term rule and work out the missing numbers in these geometric </a:t>
            </a:r>
            <a:r>
              <a:rPr lang="en-US" sz="2400" dirty="0" smtClean="0"/>
              <a:t>sequences.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400" dirty="0" smtClean="0"/>
              <a:t>3, 6, 12, 24, </a:t>
            </a:r>
            <a:r>
              <a:rPr lang="en-US" sz="2400" dirty="0" smtClean="0">
                <a:sym typeface="Wingdings" panose="05000000000000000000" pitchFamily="2" charset="2"/>
              </a:rPr>
              <a:t>, </a:t>
            </a:r>
            <a:r>
              <a:rPr lang="en-US" sz="2400" dirty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 </a:t>
            </a:r>
            <a:r>
              <a:rPr lang="en-US" sz="2400" dirty="0"/>
              <a:t>... </a:t>
            </a:r>
            <a:endParaRPr lang="en-US" sz="24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400" dirty="0" smtClean="0"/>
              <a:t>81,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,</a:t>
            </a:r>
            <a:r>
              <a:rPr lang="en-US" sz="2400" dirty="0" smtClean="0"/>
              <a:t> </a:t>
            </a:r>
            <a:r>
              <a:rPr lang="en-US" sz="2400" dirty="0"/>
              <a:t>9</a:t>
            </a:r>
            <a:r>
              <a:rPr lang="en-US" sz="2400" dirty="0" smtClean="0"/>
              <a:t>, 3, 1</a:t>
            </a:r>
            <a:r>
              <a:rPr lang="en-US" sz="2400" dirty="0"/>
              <a:t>, </a:t>
            </a:r>
            <a:r>
              <a:rPr lang="en-US" sz="2400" dirty="0">
                <a:sym typeface="Wingdings" panose="05000000000000000000" pitchFamily="2" charset="2"/>
              </a:rPr>
              <a:t></a:t>
            </a:r>
            <a:r>
              <a:rPr lang="en-US" sz="2400" dirty="0" smtClean="0"/>
              <a:t> </a:t>
            </a:r>
            <a:r>
              <a:rPr lang="en-US" sz="2400" dirty="0"/>
              <a:t>... </a:t>
            </a:r>
            <a:endParaRPr lang="en-US" sz="24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400" dirty="0" smtClean="0"/>
              <a:t>2, -</a:t>
            </a:r>
            <a:r>
              <a:rPr lang="en-US" sz="2400" dirty="0"/>
              <a:t>6</a:t>
            </a:r>
            <a:r>
              <a:rPr lang="en-US" sz="2400" dirty="0" smtClean="0"/>
              <a:t>, </a:t>
            </a:r>
            <a:r>
              <a:rPr lang="en-US" sz="2400" dirty="0" smtClean="0">
                <a:sym typeface="Wingdings" panose="05000000000000000000" pitchFamily="2" charset="2"/>
              </a:rPr>
              <a:t>, </a:t>
            </a:r>
            <a:r>
              <a:rPr lang="en-US" sz="2400" dirty="0" smtClean="0"/>
              <a:t>-54, 162, -</a:t>
            </a:r>
            <a:r>
              <a:rPr lang="en-US" sz="2400" dirty="0"/>
              <a:t>486</a:t>
            </a:r>
            <a:r>
              <a:rPr lang="en-US" sz="2400" dirty="0" smtClean="0"/>
              <a:t>, ...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</a:t>
            </a:r>
            <a:r>
              <a:rPr lang="en-GB" dirty="0"/>
              <a:t>– </a:t>
            </a:r>
            <a:r>
              <a:rPr lang="en-GB" dirty="0" smtClean="0"/>
              <a:t>Non Linear </a:t>
            </a:r>
            <a:r>
              <a:rPr lang="en-GB" dirty="0"/>
              <a:t>Sequences</a:t>
            </a:r>
            <a:endParaRPr lang="en-GB" b="1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94180" y="4484440"/>
            <a:ext cx="5213924" cy="2040904"/>
            <a:chOff x="150164" y="6494199"/>
            <a:chExt cx="5213924" cy="2040904"/>
          </a:xfrm>
        </p:grpSpPr>
        <p:sp>
          <p:nvSpPr>
            <p:cNvPr id="16" name="Rectangle 15"/>
            <p:cNvSpPr/>
            <p:nvPr/>
          </p:nvSpPr>
          <p:spPr>
            <a:xfrm flipH="1">
              <a:off x="150164" y="6673055"/>
              <a:ext cx="5213924" cy="186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 Fibonacci type sequence the next number is found by adding the previous two numbers together, e.g. 1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1, 2, 3, 5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8, 13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21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,... is a Fibonacci type sequence because 1 + 1 = 2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+ 2 = 3, 2 + 3 = 5 and so on.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lowchart: Delay 25"/>
          <p:cNvSpPr/>
          <p:nvPr/>
        </p:nvSpPr>
        <p:spPr>
          <a:xfrm flipH="1">
            <a:off x="5215019" y="1250714"/>
            <a:ext cx="365093" cy="3330414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21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4863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2800350" algn="l"/>
                    <a:tab pos="6286500" algn="l"/>
                  </a:tabLst>
                </a:pPr>
                <a:r>
                  <a:rPr lang="en-US" sz="2300" dirty="0" smtClean="0"/>
                  <a:t>Find </a:t>
                </a:r>
                <a:r>
                  <a:rPr lang="en-US" sz="2300" dirty="0"/>
                  <a:t>the next three terms in each of these Fibonacci-like type sequences.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300" dirty="0" smtClean="0"/>
                  <a:t>2, 3,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, </a:t>
                </a:r>
                <a:r>
                  <a:rPr lang="en-US" sz="2300" dirty="0">
                    <a:sym typeface="Wingdings" panose="05000000000000000000" pitchFamily="2" charset="2"/>
                  </a:rPr>
                  <a:t>, ,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…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300" dirty="0" smtClean="0"/>
                  <a:t>1, 4, </a:t>
                </a:r>
                <a:r>
                  <a:rPr lang="en-US" sz="2300" dirty="0">
                    <a:sym typeface="Wingdings" panose="05000000000000000000" pitchFamily="2" charset="2"/>
                  </a:rPr>
                  <a:t>, , ,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…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300" dirty="0" smtClean="0"/>
                  <a:t>-2, 1, </a:t>
                </a:r>
                <a:r>
                  <a:rPr lang="en-US" sz="2300" dirty="0">
                    <a:sym typeface="Wingdings" panose="05000000000000000000" pitchFamily="2" charset="2"/>
                  </a:rPr>
                  <a:t>, , ,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….</a:t>
                </a:r>
                <a:br>
                  <a:rPr lang="en-US" sz="2300" dirty="0" smtClean="0">
                    <a:sym typeface="Wingdings" panose="05000000000000000000" pitchFamily="2" charset="2"/>
                  </a:rPr>
                </a:br>
                <a:r>
                  <a:rPr lang="en-US" sz="2300" dirty="0" smtClean="0">
                    <a:sym typeface="Wingdings" panose="05000000000000000000" pitchFamily="2" charset="2"/>
                  </a:rPr>
                  <a:t/>
                </a:r>
                <a:br>
                  <a:rPr lang="en-US" sz="2300" dirty="0" smtClean="0">
                    <a:sym typeface="Wingdings" panose="05000000000000000000" pitchFamily="2" charset="2"/>
                  </a:rPr>
                </a:br>
                <a:r>
                  <a:rPr lang="en-US" sz="2300" dirty="0" smtClean="0">
                    <a:sym typeface="Wingdings" panose="05000000000000000000" pitchFamily="2" charset="2"/>
                  </a:rPr>
                  <a:t/>
                </a:r>
                <a:br>
                  <a:rPr lang="en-US" sz="2300" dirty="0" smtClean="0">
                    <a:sym typeface="Wingdings" panose="05000000000000000000" pitchFamily="2" charset="2"/>
                  </a:rPr>
                </a:br>
                <a:r>
                  <a:rPr lang="en-US" sz="1400" dirty="0" smtClean="0">
                    <a:sym typeface="Wingdings" panose="05000000000000000000" pitchFamily="2" charset="2"/>
                  </a:rPr>
                  <a:t/>
                </a:r>
                <a:br>
                  <a:rPr lang="en-US" sz="1400" dirty="0" smtClean="0">
                    <a:sym typeface="Wingdings" panose="05000000000000000000" pitchFamily="2" charset="2"/>
                  </a:rPr>
                </a:br>
                <a:endParaRPr lang="en-US" sz="2300" dirty="0" smtClean="0">
                  <a:sym typeface="Wingdings" panose="05000000000000000000" pitchFamily="2" charset="2"/>
                </a:endParaRPr>
              </a:p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2800350" algn="l"/>
                    <a:tab pos="6286500" algn="l"/>
                  </a:tabLst>
                </a:pPr>
                <a:r>
                  <a:rPr lang="en-US" sz="2300" dirty="0"/>
                  <a:t>Write down the first four terms of each sequence</a:t>
                </a:r>
                <a:r>
                  <a:rPr lang="en-US" sz="2300" dirty="0" smtClean="0"/>
                  <a:t>.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228850" algn="l"/>
                    <a:tab pos="6286500" algn="l"/>
                  </a:tabLst>
                </a:pPr>
                <a:r>
                  <a:rPr lang="en-US" sz="2300" i="1" dirty="0" smtClean="0"/>
                  <a:t>u</a:t>
                </a:r>
                <a:r>
                  <a:rPr lang="en-US" sz="2300" i="1" baseline="-25000" dirty="0" smtClean="0"/>
                  <a:t>n</a:t>
                </a:r>
                <a:r>
                  <a:rPr lang="en-US" sz="23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300" dirty="0" smtClean="0"/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300" dirty="0" smtClean="0"/>
                  <a:t> </a:t>
                </a:r>
                <a:r>
                  <a:rPr lang="en-US" sz="2300" i="1" dirty="0"/>
                  <a:t>u</a:t>
                </a:r>
                <a:r>
                  <a:rPr lang="en-US" sz="2300" i="1" baseline="-25000" dirty="0"/>
                  <a:t>n</a:t>
                </a:r>
                <a:r>
                  <a:rPr lang="en-US" sz="2300" dirty="0" smtClean="0"/>
                  <a:t> = 2</a:t>
                </a:r>
                <a:r>
                  <a:rPr lang="en-US" sz="2300" i="1" baseline="30000" dirty="0" smtClean="0"/>
                  <a:t>n</a:t>
                </a:r>
                <a:endParaRPr lang="en-US" sz="2300" i="1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4863191"/>
              </a:xfrm>
              <a:prstGeom prst="rect">
                <a:avLst/>
              </a:prstGeom>
              <a:blipFill rotWithShape="0">
                <a:blip r:embed="rId4"/>
                <a:stretch>
                  <a:fillRect l="-1390" t="-877" r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94180" y="3429000"/>
            <a:ext cx="5213924" cy="1086797"/>
            <a:chOff x="150164" y="6494199"/>
            <a:chExt cx="5213924" cy="1086797"/>
          </a:xfrm>
        </p:grpSpPr>
        <p:sp>
          <p:nvSpPr>
            <p:cNvPr id="16" name="Rectangle 15"/>
            <p:cNvSpPr/>
            <p:nvPr/>
          </p:nvSpPr>
          <p:spPr>
            <a:xfrm flipH="1">
              <a:off x="150164" y="6673055"/>
              <a:ext cx="5213924" cy="9079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an </a:t>
              </a:r>
              <a:r>
                <a:rPr lang="en-US" sz="1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geometric sequence </a:t>
              </a:r>
              <a:r>
                <a:rPr lang="en-US" sz="1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terms increase (or decrease) by a </a:t>
              </a:r>
              <a:r>
                <a:rPr lang="en-US" sz="1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constant multiplier.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14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509120"/>
            <a:ext cx="705543" cy="7055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223753" y="5889466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2, etc. into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formulae.</a:t>
            </a:r>
          </a:p>
        </p:txBody>
      </p:sp>
    </p:spTree>
    <p:extLst>
      <p:ext uri="{BB962C8B-B14F-4D97-AF65-F5344CB8AC3E}">
        <p14:creationId xmlns:p14="http://schemas.microsoft.com/office/powerpoint/2010/main" val="40692544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394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2800350" algn="l"/>
                    <a:tab pos="6286500" algn="l"/>
                  </a:tabLst>
                </a:pPr>
                <a:r>
                  <a:rPr lang="en-US" sz="2000" dirty="0" smtClean="0"/>
                  <a:t>Write down the first five terms of these geometric sequences, 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000" dirty="0" smtClean="0"/>
                  <a:t>first </a:t>
                </a:r>
                <a:r>
                  <a:rPr lang="en-US" sz="2000" dirty="0"/>
                  <a:t>term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term-to-term rule </a:t>
                </a:r>
                <a:r>
                  <a:rPr lang="en-US" sz="2000" dirty="0" smtClean="0"/>
                  <a:t>is 'multiply </a:t>
                </a:r>
                <a:r>
                  <a:rPr lang="en-US" sz="2000" dirty="0"/>
                  <a:t>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/>
                  <a:t>' </a:t>
                </a:r>
              </a:p>
              <a:p>
                <a:pPr lvl="2" indent="-45720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2000" dirty="0" smtClean="0"/>
                  <a:t>first </a:t>
                </a:r>
                <a:r>
                  <a:rPr lang="en-US" sz="2000" dirty="0"/>
                  <a:t>term = 3; term-to-term rule is 'multiply by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/>
                  <a:t>'</a:t>
                </a:r>
              </a:p>
              <a:p>
                <a:pPr lvl="1" indent="-457200" defTabSz="10668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2800350" algn="l"/>
                    <a:tab pos="6286500" algn="l"/>
                  </a:tabLst>
                </a:pPr>
                <a:r>
                  <a:rPr lang="en-US" sz="2000" b="1" dirty="0" smtClean="0"/>
                  <a:t>Finance </a:t>
                </a:r>
                <a:r>
                  <a:rPr lang="en-US" sz="2000" b="1" dirty="0"/>
                  <a:t>/ Problem-solving </a:t>
                </a:r>
                <a:r>
                  <a:rPr lang="en-US" sz="2000" dirty="0"/>
                  <a:t>Ian is a millionaire. He promises to donate £10 to charity one month, £20 the next month, </a:t>
                </a:r>
                <a:r>
                  <a:rPr lang="en-US" sz="2000" dirty="0" smtClean="0"/>
                  <a:t>£40 </a:t>
                </a:r>
                <a:r>
                  <a:rPr lang="en-US" sz="2000" dirty="0"/>
                  <a:t>the next month and so on. Predict how many months until he is donating over £1000</a:t>
                </a:r>
                <a:endParaRPr lang="en-US" sz="2000" i="1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3941015"/>
              </a:xfrm>
              <a:prstGeom prst="rect">
                <a:avLst/>
              </a:prstGeom>
              <a:blipFill rotWithShape="0">
                <a:blip r:embed="rId4"/>
                <a:stretch>
                  <a:fillRect l="-1043" t="-618" r="-2433" b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239284" y="5201905"/>
            <a:ext cx="519681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communication hint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finding a good guess about what might happen. Check your guess and improve it if you need to.</a:t>
            </a:r>
          </a:p>
        </p:txBody>
      </p:sp>
    </p:spTree>
    <p:extLst>
      <p:ext uri="{BB962C8B-B14F-4D97-AF65-F5344CB8AC3E}">
        <p14:creationId xmlns:p14="http://schemas.microsoft.com/office/powerpoint/2010/main" val="27302845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736600" algn="l"/>
                <a:tab pos="2743200" algn="l"/>
              </a:tabLst>
            </a:pPr>
            <a:r>
              <a:rPr lang="en-US" sz="2280" b="1" dirty="0" smtClean="0"/>
              <a:t>Algebraic </a:t>
            </a:r>
            <a:r>
              <a:rPr lang="en-US" sz="2280" b="1" dirty="0"/>
              <a:t>fluency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736600" algn="l"/>
                <a:tab pos="2743200" algn="l"/>
              </a:tabLst>
            </a:pPr>
            <a:r>
              <a:rPr lang="en-US" sz="2280" dirty="0" smtClean="0"/>
              <a:t>Simplify</a:t>
            </a:r>
            <a:endParaRPr lang="en-US" sz="2280" dirty="0"/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i="1" dirty="0" smtClean="0"/>
              <a:t>x</a:t>
            </a:r>
            <a:r>
              <a:rPr lang="en-US" sz="2280" dirty="0" smtClean="0"/>
              <a:t> + </a:t>
            </a:r>
            <a:r>
              <a:rPr lang="en-US" sz="2280" i="1" dirty="0" smtClean="0"/>
              <a:t>x</a:t>
            </a:r>
            <a:r>
              <a:rPr lang="en-US" sz="2280" dirty="0" smtClean="0"/>
              <a:t> 	</a:t>
            </a:r>
            <a:r>
              <a:rPr lang="en-US" sz="2280" dirty="0" smtClean="0">
                <a:solidFill>
                  <a:srgbClr val="C00000"/>
                </a:solidFill>
              </a:rPr>
              <a:t>b.</a:t>
            </a:r>
            <a:r>
              <a:rPr lang="en-US" sz="2280" dirty="0" smtClean="0"/>
              <a:t>  </a:t>
            </a:r>
            <a:r>
              <a:rPr lang="en-US" sz="2280" i="1" dirty="0" smtClean="0"/>
              <a:t>y</a:t>
            </a:r>
            <a:r>
              <a:rPr lang="en-US" sz="2280" dirty="0" smtClean="0"/>
              <a:t> x </a:t>
            </a:r>
            <a:r>
              <a:rPr lang="en-US" sz="2280" i="1" dirty="0" smtClean="0"/>
              <a:t>y</a:t>
            </a:r>
            <a:endParaRPr lang="en-US" sz="2280" i="1" dirty="0"/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i="1" dirty="0" smtClean="0"/>
              <a:t>w</a:t>
            </a:r>
            <a:r>
              <a:rPr lang="en-US" sz="2280" dirty="0" smtClean="0"/>
              <a:t> x 2 	</a:t>
            </a:r>
            <a:r>
              <a:rPr lang="en-US" sz="2280" dirty="0" smtClean="0">
                <a:solidFill>
                  <a:srgbClr val="C00000"/>
                </a:solidFill>
              </a:rPr>
              <a:t>d.</a:t>
            </a:r>
            <a:r>
              <a:rPr lang="en-US" sz="2280" dirty="0" smtClean="0"/>
              <a:t>  4l </a:t>
            </a:r>
            <a:r>
              <a:rPr lang="en-US" sz="2280" dirty="0"/>
              <a:t>÷</a:t>
            </a:r>
            <a:r>
              <a:rPr lang="en-US" sz="2280" dirty="0" smtClean="0"/>
              <a:t> 4</a:t>
            </a:r>
            <a:endParaRPr lang="en-US" sz="2280" dirty="0"/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dirty="0" smtClean="0"/>
              <a:t>5</a:t>
            </a:r>
            <a:r>
              <a:rPr lang="en-US" sz="2280" i="1" dirty="0" smtClean="0"/>
              <a:t>q</a:t>
            </a:r>
            <a:r>
              <a:rPr lang="en-US" sz="2280" dirty="0" smtClean="0"/>
              <a:t> ÷ </a:t>
            </a:r>
            <a:r>
              <a:rPr lang="en-US" sz="2280" i="1" dirty="0"/>
              <a:t>q</a:t>
            </a:r>
            <a:r>
              <a:rPr lang="en-US" sz="2280" dirty="0"/>
              <a:t> </a:t>
            </a:r>
            <a:r>
              <a:rPr lang="en-US" sz="2280" dirty="0" smtClean="0"/>
              <a:t>	</a:t>
            </a:r>
            <a:r>
              <a:rPr lang="en-US" sz="2280" dirty="0" smtClean="0">
                <a:solidFill>
                  <a:srgbClr val="C00000"/>
                </a:solidFill>
              </a:rPr>
              <a:t>f.</a:t>
            </a:r>
            <a:r>
              <a:rPr lang="en-US" sz="2280" dirty="0" smtClean="0"/>
              <a:t>   3</a:t>
            </a:r>
            <a:r>
              <a:rPr lang="en-US" sz="2280" i="1" dirty="0" smtClean="0"/>
              <a:t>z</a:t>
            </a:r>
            <a:r>
              <a:rPr lang="en-US" sz="2280" dirty="0" smtClean="0"/>
              <a:t> – </a:t>
            </a:r>
            <a:r>
              <a:rPr lang="en-US" sz="2280" i="1" dirty="0" smtClean="0"/>
              <a:t>z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736600" algn="l"/>
                <a:tab pos="2743200" algn="l"/>
              </a:tabLst>
            </a:pP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2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28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01638">
              <a:buClr>
                <a:srgbClr val="C00000"/>
              </a:buClr>
              <a:buFont typeface="+mj-lt"/>
              <a:buAutoNum type="alphaLcPeriod" startAt="3"/>
              <a:tabLst>
                <a:tab pos="736600" algn="l"/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x 2</a:t>
            </a:r>
            <a:r>
              <a:rPr lang="en-US" sz="228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x (-6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01638">
              <a:buClr>
                <a:srgbClr val="C00000"/>
              </a:buClr>
              <a:buFont typeface="+mj-lt"/>
              <a:buAutoNum type="alphaLcPeriod" startAt="5"/>
              <a:tabLst>
                <a:tab pos="736600" algn="l"/>
                <a:tab pos="2743200" algn="l"/>
              </a:tabLst>
            </a:pP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x 9</a:t>
            </a:r>
            <a:r>
              <a:rPr lang="en-US" sz="228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8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8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/>
              <a:t>÷ </a:t>
            </a:r>
            <a:r>
              <a:rPr lang="en-US" sz="2280" dirty="0" smtClean="0"/>
              <a:t>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28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736600" algn="l"/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out the value of </a:t>
            </a:r>
            <a:endParaRPr lang="en-US" sz="22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8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28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2(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+ 7) when </a:t>
            </a:r>
            <a:r>
              <a:rPr lang="en-US" sz="228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endParaRPr lang="en-US" sz="22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+ y</a:t>
            </a:r>
            <a:r>
              <a:rPr lang="en-US" sz="228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when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x = 2 and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10 - (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 smtClean="0"/>
              <a:t>+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228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when 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= 1 and </a:t>
            </a:r>
            <a:r>
              <a:rPr lang="en-US" sz="228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endParaRPr lang="en-US" sz="22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292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85292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7"/>
              <a:tabLst>
                <a:tab pos="2800350" algn="l"/>
                <a:tab pos="6286500" algn="l"/>
              </a:tabLst>
            </a:pPr>
            <a:r>
              <a:rPr lang="en-US" sz="2100" b="1" dirty="0">
                <a:solidFill>
                  <a:srgbClr val="FF0000"/>
                </a:solidFill>
              </a:rPr>
              <a:t>Finance / Modelling </a:t>
            </a:r>
            <a:r>
              <a:rPr lang="en-US" sz="2100" dirty="0"/>
              <a:t>John invests £8000 in a bank account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at </a:t>
            </a:r>
            <a:r>
              <a:rPr lang="en-US" sz="2100" dirty="0"/>
              <a:t>5% interest, </a:t>
            </a:r>
            <a:endParaRPr lang="en-US" sz="21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100" dirty="0" smtClean="0"/>
              <a:t>How </a:t>
            </a:r>
            <a:r>
              <a:rPr lang="en-US" sz="2100" dirty="0"/>
              <a:t>much money does John have after 1 </a:t>
            </a:r>
            <a:r>
              <a:rPr lang="en-US" sz="2100" dirty="0" smtClean="0"/>
              <a:t>year</a:t>
            </a:r>
            <a:r>
              <a:rPr lang="en-US" sz="2100" dirty="0"/>
              <a:t>? </a:t>
            </a:r>
            <a:endParaRPr lang="en-US" sz="21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100" dirty="0" smtClean="0"/>
              <a:t>He </a:t>
            </a:r>
            <a:r>
              <a:rPr lang="en-US" sz="2100" dirty="0"/>
              <a:t>leaves the interest in the account each </a:t>
            </a:r>
            <a:r>
              <a:rPr lang="en-US" sz="2100" dirty="0" smtClean="0"/>
              <a:t>year.</a:t>
            </a:r>
            <a:br>
              <a:rPr lang="en-US" sz="2100" dirty="0" smtClean="0"/>
            </a:br>
            <a:r>
              <a:rPr lang="en-US" sz="2100" dirty="0" smtClean="0"/>
              <a:t>How </a:t>
            </a:r>
            <a:r>
              <a:rPr lang="en-US" sz="2100" dirty="0"/>
              <a:t>much money does he have after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err="1" smtClean="0">
                <a:solidFill>
                  <a:srgbClr val="C00000"/>
                </a:solidFill>
              </a:rPr>
              <a:t>i</a:t>
            </a:r>
            <a:r>
              <a:rPr lang="en-US" sz="2100" dirty="0" smtClean="0">
                <a:solidFill>
                  <a:srgbClr val="C00000"/>
                </a:solidFill>
              </a:rPr>
              <a:t>.</a:t>
            </a:r>
            <a:r>
              <a:rPr lang="en-US" sz="2100" dirty="0" smtClean="0"/>
              <a:t>  </a:t>
            </a:r>
            <a:r>
              <a:rPr lang="en-US" sz="2100" dirty="0"/>
              <a:t>2 years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ii.</a:t>
            </a:r>
            <a:r>
              <a:rPr lang="en-US" sz="2100" dirty="0" smtClean="0"/>
              <a:t>  </a:t>
            </a:r>
            <a:r>
              <a:rPr lang="en-US" sz="2100" dirty="0"/>
              <a:t>3 </a:t>
            </a:r>
            <a:r>
              <a:rPr lang="en-US" sz="2100" dirty="0" smtClean="0"/>
              <a:t>years?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100" dirty="0" smtClean="0"/>
              <a:t>How </a:t>
            </a:r>
            <a:r>
              <a:rPr lang="en-US" sz="2100" dirty="0"/>
              <a:t>long will it be before his investment exceeds £</a:t>
            </a:r>
            <a:r>
              <a:rPr lang="en-US" sz="2100" dirty="0" smtClean="0"/>
              <a:t>10,000</a:t>
            </a:r>
            <a:r>
              <a:rPr lang="en-US" sz="2100" dirty="0"/>
              <a:t>?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7"/>
              <a:tabLst>
                <a:tab pos="2800350" algn="l"/>
                <a:tab pos="6286500" algn="l"/>
              </a:tabLst>
            </a:pPr>
            <a:r>
              <a:rPr lang="en-US" sz="2100" b="1" dirty="0" smtClean="0">
                <a:solidFill>
                  <a:srgbClr val="FF0000"/>
                </a:solidFill>
              </a:rPr>
              <a:t>Finance </a:t>
            </a:r>
            <a:r>
              <a:rPr lang="en-US" sz="2100" b="1" dirty="0">
                <a:solidFill>
                  <a:srgbClr val="FF0000"/>
                </a:solidFill>
              </a:rPr>
              <a:t>/ Modelling</a:t>
            </a:r>
            <a:r>
              <a:rPr lang="en-US" sz="2100" dirty="0"/>
              <a:t> Sarah gets pocket money every week from the age of 5 until her 21st birthday and is given a choice of two </a:t>
            </a:r>
            <a:r>
              <a:rPr lang="en-US" sz="2100" dirty="0" smtClean="0"/>
              <a:t>options.</a:t>
            </a:r>
            <a:br>
              <a:rPr lang="en-US" sz="2100" dirty="0" smtClean="0"/>
            </a:br>
            <a:r>
              <a:rPr lang="en-US" sz="2100" dirty="0" smtClean="0"/>
              <a:t>Option </a:t>
            </a:r>
            <a:r>
              <a:rPr lang="en-US" sz="2100" dirty="0"/>
              <a:t>1: Get the same number of pounds each week as her </a:t>
            </a:r>
            <a:r>
              <a:rPr lang="en-US" sz="2100" dirty="0" smtClean="0"/>
              <a:t>age.</a:t>
            </a:r>
            <a:br>
              <a:rPr lang="en-US" sz="2100" dirty="0" smtClean="0"/>
            </a:br>
            <a:r>
              <a:rPr lang="en-US" sz="2100" dirty="0" smtClean="0"/>
              <a:t>Option </a:t>
            </a:r>
            <a:r>
              <a:rPr lang="en-US" sz="2100" dirty="0"/>
              <a:t>2: Get £5 a week aged 5 and increasing by 15% a </a:t>
            </a:r>
            <a:r>
              <a:rPr lang="en-US" sz="2100" dirty="0" smtClean="0"/>
              <a:t>year.</a:t>
            </a:r>
            <a:br>
              <a:rPr lang="en-US" sz="2100" dirty="0" smtClean="0"/>
            </a:br>
            <a:r>
              <a:rPr lang="en-US" sz="2100" dirty="0" smtClean="0"/>
              <a:t>Which </a:t>
            </a:r>
            <a:r>
              <a:rPr lang="en-US" sz="2100" dirty="0"/>
              <a:t>option should Sarah </a:t>
            </a:r>
            <a:r>
              <a:rPr lang="en-US" sz="2100" dirty="0" smtClean="0"/>
              <a:t>choose?</a:t>
            </a:r>
            <a:br>
              <a:rPr lang="en-US" sz="2100" dirty="0" smtClean="0"/>
            </a:br>
            <a:r>
              <a:rPr lang="en-US" sz="2100" dirty="0" smtClean="0"/>
              <a:t>Give </a:t>
            </a:r>
            <a:r>
              <a:rPr lang="en-US" sz="2100" dirty="0"/>
              <a:t>reasons for your answer.</a:t>
            </a:r>
            <a:endParaRPr lang="en-US" sz="2100" i="1" baseline="30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196752"/>
            <a:ext cx="705543" cy="705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223752" y="5827911"/>
            <a:ext cx="8557036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Work out the total amount for each option separately and see which is larger.</a:t>
            </a:r>
          </a:p>
        </p:txBody>
      </p:sp>
    </p:spTree>
    <p:extLst>
      <p:ext uri="{BB962C8B-B14F-4D97-AF65-F5344CB8AC3E}">
        <p14:creationId xmlns:p14="http://schemas.microsoft.com/office/powerpoint/2010/main" val="37196646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2614260"/>
            <a:ext cx="525658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9"/>
              <a:tabLst>
                <a:tab pos="2800350" algn="l"/>
                <a:tab pos="6286500" algn="l"/>
              </a:tabLst>
            </a:pPr>
            <a:r>
              <a:rPr lang="en-US" sz="2300" b="1" dirty="0" smtClean="0">
                <a:solidFill>
                  <a:srgbClr val="FF0000"/>
                </a:solidFill>
              </a:rPr>
              <a:t>Reasoning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C00000"/>
                </a:solidFill>
              </a:rPr>
              <a:t>a.</a:t>
            </a:r>
            <a:r>
              <a:rPr lang="en-US" sz="2300" dirty="0" smtClean="0"/>
              <a:t> </a:t>
            </a:r>
            <a:r>
              <a:rPr lang="en-US" sz="2300" dirty="0"/>
              <a:t>Write down the first six terms of the sequence un = n2.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300" dirty="0" smtClean="0"/>
              <a:t>Work </a:t>
            </a:r>
            <a:r>
              <a:rPr lang="en-US" sz="2300" dirty="0"/>
              <a:t>out a formula for the nth term of each sequence.</a:t>
            </a:r>
          </a:p>
          <a:p>
            <a:pPr marL="1428750" lvl="3" indent="-514350" defTabSz="10668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6286500" algn="l"/>
              </a:tabLst>
            </a:pPr>
            <a:r>
              <a:rPr lang="en-US" sz="2300" dirty="0" smtClean="0"/>
              <a:t>2, 5, 10, 17, 26, 37, ...</a:t>
            </a:r>
            <a:endParaRPr lang="en-US" sz="2300" dirty="0"/>
          </a:p>
          <a:p>
            <a:pPr marL="1428750" lvl="3" indent="-514350" defTabSz="10668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6286500" algn="l"/>
              </a:tabLst>
            </a:pPr>
            <a:r>
              <a:rPr lang="en-US" sz="2300" dirty="0" smtClean="0"/>
              <a:t>0, 3, 8, 15, 24, 35, ...</a:t>
            </a:r>
            <a:endParaRPr lang="en-US" sz="2300" dirty="0"/>
          </a:p>
          <a:p>
            <a:pPr marL="1428750" lvl="3" indent="-514350" defTabSz="10668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6286500" algn="l"/>
              </a:tabLst>
            </a:pPr>
            <a:r>
              <a:rPr lang="en-US" sz="2300" dirty="0" smtClean="0"/>
              <a:t>4, 9, 16, 25, 36, 49, ...</a:t>
            </a:r>
            <a:endParaRPr lang="en-US" sz="2300" i="1" baseline="30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3297"/>
            <a:ext cx="705543" cy="705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223752" y="5417348"/>
            <a:ext cx="5284352" cy="110799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Q9b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Compare with the sequence for 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do you need to add or subtract?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4180" y="1281828"/>
            <a:ext cx="5213924" cy="1240685"/>
            <a:chOff x="150164" y="6494199"/>
            <a:chExt cx="5213924" cy="1240685"/>
          </a:xfrm>
        </p:grpSpPr>
        <p:sp>
          <p:nvSpPr>
            <p:cNvPr id="9" name="Rectangle 8"/>
            <p:cNvSpPr/>
            <p:nvPr/>
          </p:nvSpPr>
          <p:spPr>
            <a:xfrm flipH="1">
              <a:off x="150164" y="6673055"/>
              <a:ext cx="5213924" cy="10618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quadratic sequence 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 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4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no higher power of 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its 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 term.</a:t>
              </a: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15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480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25783"/>
            <a:ext cx="852926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0"/>
              <a:tabLst>
                <a:tab pos="2800350" algn="l"/>
                <a:tab pos="6286500" algn="l"/>
              </a:tabLst>
            </a:pPr>
            <a:r>
              <a:rPr lang="en-US" sz="2400" dirty="0"/>
              <a:t>Copy and complete this diagram to workout the next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term </a:t>
            </a:r>
            <a:r>
              <a:rPr lang="en-US" sz="2400" dirty="0"/>
              <a:t>in the sequence 0</a:t>
            </a:r>
            <a:r>
              <a:rPr lang="en-US" sz="2400" dirty="0" smtClean="0"/>
              <a:t>, 1, 8, 21, ... </a:t>
            </a:r>
            <a:br>
              <a:rPr lang="en-US" sz="2400" dirty="0" smtClean="0"/>
            </a:br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2400" dirty="0" smtClean="0"/>
              <a:t>sequence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1st </a:t>
            </a:r>
            <a:r>
              <a:rPr lang="en-US" sz="2400" dirty="0"/>
              <a:t>differences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2nd differences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0"/>
              <a:tabLst>
                <a:tab pos="2800350" algn="l"/>
                <a:tab pos="6286500" algn="l"/>
              </a:tabLst>
            </a:pPr>
            <a:r>
              <a:rPr lang="en-US" sz="2400" dirty="0"/>
              <a:t>Work out the next term of each sequence.</a:t>
            </a:r>
          </a:p>
          <a:p>
            <a:pPr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3429000" algn="l"/>
                <a:tab pos="5943600" algn="l"/>
              </a:tabLst>
            </a:pPr>
            <a:r>
              <a:rPr lang="en-US" sz="2400" dirty="0" smtClean="0"/>
              <a:t>6, 21, 46, 81, ... 	b. </a:t>
            </a:r>
            <a:r>
              <a:rPr lang="en-US" sz="2400" dirty="0"/>
              <a:t>2</a:t>
            </a:r>
            <a:r>
              <a:rPr lang="en-US" sz="2400" dirty="0" smtClean="0"/>
              <a:t>, 7, 16, 29, ... 	c.  </a:t>
            </a:r>
            <a:r>
              <a:rPr lang="en-US" sz="2400" dirty="0"/>
              <a:t>0</a:t>
            </a:r>
            <a:r>
              <a:rPr lang="en-US" sz="2400" dirty="0" smtClean="0"/>
              <a:t>, 1, 3, 6, ...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sp>
        <p:nvSpPr>
          <p:cNvPr id="7" name="Rectangle 6"/>
          <p:cNvSpPr/>
          <p:nvPr/>
        </p:nvSpPr>
        <p:spPr>
          <a:xfrm flipH="1">
            <a:off x="249911" y="4077072"/>
            <a:ext cx="8530877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Begin with the second difference box, then the first difference box and finally the sequence box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196752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669" y="2060848"/>
            <a:ext cx="4928869" cy="19190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251520" y="6094457"/>
            <a:ext cx="8530877" cy="43088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Work out the first and second differences.</a:t>
            </a:r>
          </a:p>
        </p:txBody>
      </p:sp>
    </p:spTree>
    <p:extLst>
      <p:ext uri="{BB962C8B-B14F-4D97-AF65-F5344CB8AC3E}">
        <p14:creationId xmlns:p14="http://schemas.microsoft.com/office/powerpoint/2010/main" val="26317485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19106"/>
            <a:ext cx="851409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12"/>
              <a:tabLst>
                <a:tab pos="2800350" algn="l"/>
                <a:tab pos="6286500" algn="l"/>
              </a:tabLst>
            </a:pPr>
            <a:r>
              <a:rPr lang="en-US" sz="2100" dirty="0" smtClean="0">
                <a:solidFill>
                  <a:srgbClr val="C00000"/>
                </a:solidFill>
              </a:rPr>
              <a:t>a.</a:t>
            </a:r>
            <a:r>
              <a:rPr lang="en-US" sz="2100" dirty="0" smtClean="0"/>
              <a:t> </a:t>
            </a:r>
            <a:r>
              <a:rPr lang="en-US" sz="2100" dirty="0"/>
              <a:t>Copy </a:t>
            </a:r>
            <a:r>
              <a:rPr lang="en-US" sz="2100" dirty="0" smtClean="0"/>
              <a:t>and </a:t>
            </a:r>
            <a:r>
              <a:rPr lang="en-US" sz="2100" dirty="0"/>
              <a:t>complete to work out first and second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differences </a:t>
            </a:r>
            <a:r>
              <a:rPr lang="en-US" sz="2100" dirty="0"/>
              <a:t>for the sequence </a:t>
            </a:r>
            <a:r>
              <a:rPr lang="en-US" sz="2100" i="1" dirty="0" smtClean="0"/>
              <a:t>u</a:t>
            </a:r>
            <a:r>
              <a:rPr lang="en-US" sz="2100" i="1" baseline="-25000" dirty="0" smtClean="0"/>
              <a:t>n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i="1" dirty="0" smtClean="0"/>
              <a:t>n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+7.</a:t>
            </a:r>
            <a:br>
              <a:rPr lang="en-US" sz="21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100" dirty="0" smtClean="0"/>
              <a:t>sequence 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100" dirty="0"/>
              <a:t>1st differences </a:t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2nd differences </a:t>
            </a:r>
            <a:endParaRPr lang="en-US" sz="21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100" dirty="0" smtClean="0"/>
              <a:t>Copy and </a:t>
            </a:r>
            <a:r>
              <a:rPr lang="en-US" sz="2100" dirty="0"/>
              <a:t>complete for the sequence </a:t>
            </a:r>
            <a:r>
              <a:rPr lang="en-US" sz="2100" i="1" dirty="0" err="1"/>
              <a:t>v</a:t>
            </a:r>
            <a:r>
              <a:rPr lang="en-US" sz="2100" i="1" baseline="-25000" dirty="0" err="1"/>
              <a:t>n</a:t>
            </a:r>
            <a:r>
              <a:rPr lang="en-US" sz="2100" dirty="0"/>
              <a:t> = 3</a:t>
            </a:r>
            <a:r>
              <a:rPr lang="en-US" sz="2100" i="1" dirty="0"/>
              <a:t>n</a:t>
            </a:r>
            <a:r>
              <a:rPr lang="en-US" sz="2100" baseline="30000" dirty="0"/>
              <a:t>2</a:t>
            </a:r>
            <a:r>
              <a:rPr lang="en-US" sz="2100" dirty="0"/>
              <a:t> </a:t>
            </a:r>
            <a:r>
              <a:rPr lang="en-US" sz="2100" dirty="0" smtClean="0"/>
              <a:t>– </a:t>
            </a:r>
            <a:r>
              <a:rPr lang="en-US" sz="2100" i="1" dirty="0" smtClean="0"/>
              <a:t>n </a:t>
            </a:r>
            <a:r>
              <a:rPr lang="en-US" sz="2100" dirty="0" smtClean="0"/>
              <a:t>- 2 </a:t>
            </a:r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2100" dirty="0" smtClean="0"/>
              <a:t>sequence 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100" dirty="0"/>
              <a:t>1st differences </a:t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2nd differences </a:t>
            </a:r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2100" b="1" dirty="0" smtClean="0">
                <a:solidFill>
                  <a:srgbClr val="FF0000"/>
                </a:solidFill>
              </a:rPr>
              <a:t>Discussion</a:t>
            </a:r>
            <a:r>
              <a:rPr lang="en-US" sz="2100" dirty="0" smtClean="0"/>
              <a:t> </a:t>
            </a:r>
            <a:r>
              <a:rPr lang="en-US" sz="2100" dirty="0"/>
              <a:t>Are the second differences increasing, decreasing or </a:t>
            </a:r>
            <a:r>
              <a:rPr lang="en-US" sz="2100" dirty="0" smtClean="0"/>
              <a:t>constant?</a:t>
            </a:r>
            <a:br>
              <a:rPr lang="en-US" sz="2100" dirty="0" smtClean="0"/>
            </a:br>
            <a:r>
              <a:rPr lang="en-US" sz="2100" dirty="0" smtClean="0"/>
              <a:t>What </a:t>
            </a:r>
            <a:r>
              <a:rPr lang="en-US" sz="2100" dirty="0"/>
              <a:t>is the connection between the formula for the nth term and the second differences?</a:t>
            </a:r>
            <a:endParaRPr lang="en-US" sz="2100" i="1" baseline="30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196752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2021905"/>
            <a:ext cx="3600400" cy="1521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3994154"/>
            <a:ext cx="3600400" cy="14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21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1268760"/>
            <a:ext cx="8568952" cy="1056019"/>
            <a:chOff x="150164" y="6494199"/>
            <a:chExt cx="8568952" cy="1056019"/>
          </a:xfrm>
        </p:grpSpPr>
        <p:sp>
          <p:nvSpPr>
            <p:cNvPr id="9" name="Rectangle 8"/>
            <p:cNvSpPr/>
            <p:nvPr/>
          </p:nvSpPr>
          <p:spPr>
            <a:xfrm flipH="1">
              <a:off x="150164" y="6673055"/>
              <a:ext cx="8568952" cy="8771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second differences of a 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quadratic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sequence, </a:t>
              </a:r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</a:t>
              </a:r>
              <a:r>
                <a:rPr lang="en-US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are constant and equal to 2a.</a:t>
              </a:r>
            </a:p>
          </p:txBody>
        </p:sp>
        <p:sp>
          <p:nvSpPr>
            <p:cNvPr id="10" name="Pentagon 9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1520" y="2060848"/>
            <a:ext cx="8568952" cy="4525461"/>
            <a:chOff x="150164" y="6494199"/>
            <a:chExt cx="8568952" cy="4525461"/>
          </a:xfrm>
        </p:grpSpPr>
        <p:sp>
          <p:nvSpPr>
            <p:cNvPr id="15" name="Rectangle 14"/>
            <p:cNvSpPr/>
            <p:nvPr/>
          </p:nvSpPr>
          <p:spPr>
            <a:xfrm flipH="1">
              <a:off x="150164" y="6695399"/>
              <a:ext cx="8568952" cy="43242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492896"/>
            <a:ext cx="8447366" cy="40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355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19106"/>
            <a:ext cx="52565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13"/>
              <a:tabLst>
                <a:tab pos="2800350" algn="l"/>
                <a:tab pos="6286500" algn="l"/>
              </a:tabLst>
            </a:pPr>
            <a:r>
              <a:rPr lang="en-US" sz="1700" b="1" dirty="0" smtClean="0">
                <a:solidFill>
                  <a:srgbClr val="C00000"/>
                </a:solidFill>
              </a:rPr>
              <a:t>Reasoning</a:t>
            </a:r>
            <a:r>
              <a:rPr lang="en-US" sz="1700" dirty="0" smtClean="0">
                <a:solidFill>
                  <a:srgbClr val="C00000"/>
                </a:solidFill>
              </a:rPr>
              <a:t> </a:t>
            </a:r>
            <a:r>
              <a:rPr lang="en-US" sz="1700" dirty="0" smtClean="0"/>
              <a:t>Find </a:t>
            </a:r>
            <a:r>
              <a:rPr lang="en-US" sz="1700" dirty="0"/>
              <a:t>a formula for the nth term of each of these quadratic sequences, </a:t>
            </a:r>
            <a:endParaRPr lang="en-US" sz="17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700" dirty="0" smtClean="0"/>
              <a:t>3, 9, 19, 33, 51, ... 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700" dirty="0" smtClean="0"/>
              <a:t>-</a:t>
            </a:r>
            <a:r>
              <a:rPr lang="en-US" sz="1700" dirty="0"/>
              <a:t>2</a:t>
            </a:r>
            <a:r>
              <a:rPr lang="en-US" sz="1700" dirty="0" smtClean="0"/>
              <a:t>, 7, 22, 43, 70, ... 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700" dirty="0" smtClean="0"/>
              <a:t>4.5, 6, 8.5, 12, 16.5, ...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13"/>
              <a:tabLst>
                <a:tab pos="2800350" algn="l"/>
                <a:tab pos="6286500" algn="l"/>
              </a:tabLst>
            </a:pPr>
            <a:r>
              <a:rPr lang="en-US" sz="1700" dirty="0">
                <a:solidFill>
                  <a:srgbClr val="C00000"/>
                </a:solidFill>
              </a:rPr>
              <a:t>Reasoning</a:t>
            </a:r>
            <a:r>
              <a:rPr lang="en-US" sz="1700" dirty="0"/>
              <a:t> Each number in Pascal’s triangle is found by adding the pair of numbers immediately above </a:t>
            </a:r>
            <a:r>
              <a:rPr lang="en-US" sz="1700" dirty="0" smtClean="0"/>
              <a:t>it.</a:t>
            </a:r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1700" dirty="0" smtClean="0"/>
              <a:t>Row </a:t>
            </a:r>
            <a:r>
              <a:rPr lang="en-US" sz="1700" dirty="0"/>
              <a:t>0 </a:t>
            </a:r>
            <a:r>
              <a:rPr lang="en-US" sz="1700" dirty="0" smtClean="0"/>
              <a:t>                              1</a:t>
            </a:r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1700" dirty="0" smtClean="0"/>
              <a:t>Row </a:t>
            </a:r>
            <a:r>
              <a:rPr lang="en-US" sz="1700" dirty="0"/>
              <a:t>1 </a:t>
            </a:r>
            <a:r>
              <a:rPr lang="en-US" sz="1700" dirty="0" smtClean="0"/>
              <a:t>                   1                    1</a:t>
            </a:r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1700" dirty="0" smtClean="0"/>
              <a:t>Row </a:t>
            </a:r>
            <a:r>
              <a:rPr lang="en-US" sz="1700" dirty="0"/>
              <a:t>2 </a:t>
            </a:r>
            <a:r>
              <a:rPr lang="en-US" sz="1700" dirty="0" smtClean="0"/>
              <a:t>            1                2                 1</a:t>
            </a:r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1700" dirty="0" smtClean="0"/>
              <a:t>Row </a:t>
            </a:r>
            <a:r>
              <a:rPr lang="en-US" sz="1700" dirty="0"/>
              <a:t>3 </a:t>
            </a:r>
            <a:r>
              <a:rPr lang="en-US" sz="1700" dirty="0" smtClean="0"/>
              <a:t>       1             3               3              1</a:t>
            </a:r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1700" dirty="0" smtClean="0"/>
              <a:t>Row 4   1          4              6                 4        1</a:t>
            </a:r>
            <a:endParaRPr lang="en-US" sz="1700" dirty="0"/>
          </a:p>
          <a:p>
            <a:pPr marL="742950" lvl="2" indent="-2857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700" dirty="0" smtClean="0"/>
              <a:t>Work </a:t>
            </a:r>
            <a:r>
              <a:rPr lang="en-US" sz="1700" dirty="0"/>
              <a:t>out the numbers in the next row.</a:t>
            </a:r>
          </a:p>
          <a:p>
            <a:pPr marL="742950" lvl="2" indent="-2857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700" dirty="0"/>
              <a:t>Copy and complete the table for the sum of the numbers in each row.</a:t>
            </a:r>
          </a:p>
          <a:p>
            <a:pPr marL="742950" lvl="2" indent="-2857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700" dirty="0"/>
              <a:t>Work out a formula for the sum of the numbers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02863"/>
              </p:ext>
            </p:extLst>
          </p:nvPr>
        </p:nvGraphicFramePr>
        <p:xfrm>
          <a:off x="251519" y="5927680"/>
          <a:ext cx="5256587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1"/>
                <a:gridCol w="648072"/>
                <a:gridCol w="792088"/>
                <a:gridCol w="720080"/>
                <a:gridCol w="576064"/>
                <a:gridCol w="648072"/>
                <a:gridCol w="792090"/>
              </a:tblGrid>
              <a:tr h="3095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Row, 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61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19106"/>
            <a:ext cx="52565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15"/>
              <a:tabLst>
                <a:tab pos="2800350" algn="l"/>
                <a:tab pos="6286500" algn="l"/>
              </a:tabLst>
            </a:pPr>
            <a:r>
              <a:rPr lang="en-US" sz="2300" dirty="0" smtClean="0"/>
              <a:t>The </a:t>
            </a:r>
            <a:r>
              <a:rPr lang="en-US" sz="2300" dirty="0"/>
              <a:t>sequence 2, 7</a:t>
            </a:r>
            <a:r>
              <a:rPr lang="en-US" sz="2300" dirty="0" smtClean="0"/>
              <a:t>, 14</a:t>
            </a:r>
            <a:r>
              <a:rPr lang="en-US" sz="2300" dirty="0"/>
              <a:t>, 23</a:t>
            </a:r>
            <a:r>
              <a:rPr lang="en-US" sz="2300" dirty="0" smtClean="0"/>
              <a:t>, 34, ... </a:t>
            </a:r>
            <a:r>
              <a:rPr lang="en-US" sz="2300" dirty="0"/>
              <a:t>has </a:t>
            </a:r>
            <a:r>
              <a:rPr lang="en-US" sz="2300" i="1" dirty="0"/>
              <a:t>n</a:t>
            </a:r>
            <a:r>
              <a:rPr lang="en-US" sz="2300" dirty="0"/>
              <a:t>th term in the form </a:t>
            </a:r>
            <a:r>
              <a:rPr lang="en-US" sz="2300" i="1" dirty="0" smtClean="0"/>
              <a:t>u</a:t>
            </a:r>
            <a:r>
              <a:rPr lang="en-US" sz="2300" i="1" baseline="-25000" dirty="0" smtClean="0"/>
              <a:t>n</a:t>
            </a:r>
            <a:r>
              <a:rPr lang="en-US" sz="2300" dirty="0" smtClean="0"/>
              <a:t> </a:t>
            </a:r>
            <a:r>
              <a:rPr lang="en-US" sz="2300" dirty="0"/>
              <a:t>= </a:t>
            </a:r>
            <a:r>
              <a:rPr lang="en-US" sz="2300" i="1" dirty="0"/>
              <a:t>an</a:t>
            </a:r>
            <a:r>
              <a:rPr lang="en-US" sz="2300" baseline="30000" dirty="0"/>
              <a:t>2</a:t>
            </a:r>
            <a:r>
              <a:rPr lang="en-US" sz="2300" dirty="0"/>
              <a:t> + </a:t>
            </a:r>
            <a:r>
              <a:rPr lang="en-US" sz="2300" i="1" dirty="0" err="1"/>
              <a:t>bn</a:t>
            </a:r>
            <a:r>
              <a:rPr lang="en-US" sz="2300" dirty="0"/>
              <a:t> + </a:t>
            </a:r>
            <a:r>
              <a:rPr lang="en-US" sz="2300" i="1" dirty="0"/>
              <a:t>c</a:t>
            </a:r>
            <a:r>
              <a:rPr lang="en-US" sz="2300" dirty="0"/>
              <a:t> </a:t>
            </a:r>
            <a:endParaRPr lang="en-US" sz="23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00" dirty="0" smtClean="0"/>
              <a:t>Find </a:t>
            </a:r>
            <a:r>
              <a:rPr lang="en-US" sz="2300" dirty="0"/>
              <a:t>the second differences and show that a = 1. </a:t>
            </a:r>
            <a:endParaRPr lang="en-US" sz="23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00" dirty="0" smtClean="0"/>
              <a:t>Subtract </a:t>
            </a:r>
            <a:r>
              <a:rPr lang="en-US" sz="2300" dirty="0"/>
              <a:t>the sequence n2 from the given </a:t>
            </a:r>
            <a:r>
              <a:rPr lang="en-US" sz="2300" dirty="0" smtClean="0"/>
              <a:t>sequence.</a:t>
            </a:r>
          </a:p>
          <a:p>
            <a:pPr marL="457200" lvl="2" defTabSz="1066800">
              <a:buClr>
                <a:srgbClr val="C00000"/>
              </a:buClr>
              <a:tabLst>
                <a:tab pos="1314450" algn="l"/>
                <a:tab pos="2800350" algn="l"/>
                <a:tab pos="6286500" algn="l"/>
              </a:tabLst>
            </a:pPr>
            <a:r>
              <a:rPr lang="en-US" sz="2300" dirty="0" smtClean="0"/>
              <a:t>	2  7  14  23  34</a:t>
            </a:r>
          </a:p>
          <a:p>
            <a:pPr marL="457200" lvl="2" defTabSz="1066800">
              <a:buClr>
                <a:srgbClr val="C00000"/>
              </a:buClr>
              <a:tabLst>
                <a:tab pos="1314450" algn="l"/>
                <a:tab pos="2800350" algn="l"/>
                <a:tab pos="6286500" algn="l"/>
              </a:tabLst>
            </a:pPr>
            <a:r>
              <a:rPr lang="en-US" sz="2300" u="sng" dirty="0"/>
              <a:t>	</a:t>
            </a:r>
            <a:r>
              <a:rPr lang="en-US" sz="2300" u="sng" dirty="0" smtClean="0"/>
              <a:t>1  4   9   16  25</a:t>
            </a:r>
          </a:p>
          <a:p>
            <a:pPr marL="457200" lvl="2" defTabSz="1066800">
              <a:buClr>
                <a:srgbClr val="C00000"/>
              </a:buClr>
              <a:tabLst>
                <a:tab pos="1314450" algn="l"/>
                <a:tab pos="2800350" algn="l"/>
                <a:tab pos="6286500" algn="l"/>
              </a:tabLst>
            </a:pPr>
            <a:r>
              <a:rPr lang="en-US" sz="2300" dirty="0"/>
              <a:t>	</a:t>
            </a:r>
            <a:r>
              <a:rPr lang="en-US" sz="2300" dirty="0" smtClean="0"/>
              <a:t>1  </a:t>
            </a:r>
            <a:r>
              <a:rPr lang="en-US" sz="2300" dirty="0" smtClean="0">
                <a:sym typeface="Wingdings" panose="05000000000000000000" pitchFamily="2" charset="2"/>
              </a:rPr>
              <a:t></a:t>
            </a:r>
            <a:r>
              <a:rPr lang="en-US" sz="2300" dirty="0" smtClean="0"/>
              <a:t>  </a:t>
            </a:r>
            <a:r>
              <a:rPr lang="en-US" sz="2300" dirty="0" smtClean="0">
                <a:sym typeface="Wingdings" panose="05000000000000000000" pitchFamily="2" charset="2"/>
              </a:rPr>
              <a:t>  </a:t>
            </a:r>
            <a:r>
              <a:rPr lang="en-US" sz="2300" dirty="0">
                <a:sym typeface="Wingdings" panose="05000000000000000000" pitchFamily="2" charset="2"/>
              </a:rPr>
              <a:t></a:t>
            </a:r>
            <a:r>
              <a:rPr lang="en-US" sz="2300" dirty="0" smtClean="0"/>
              <a:t>   9</a:t>
            </a:r>
            <a:endParaRPr lang="en-US" sz="2300" dirty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3"/>
              <a:tabLst>
                <a:tab pos="2800350" algn="l"/>
                <a:tab pos="6286500" algn="l"/>
              </a:tabLst>
            </a:pPr>
            <a:r>
              <a:rPr lang="en-US" sz="2300" dirty="0" smtClean="0"/>
              <a:t>Find </a:t>
            </a:r>
            <a:r>
              <a:rPr lang="en-US" sz="2300" dirty="0"/>
              <a:t>the </a:t>
            </a:r>
            <a:r>
              <a:rPr lang="en-US" sz="2300" i="1" dirty="0"/>
              <a:t>n</a:t>
            </a:r>
            <a:r>
              <a:rPr lang="en-US" sz="2300" dirty="0"/>
              <a:t>th term of this linear </a:t>
            </a:r>
            <a:r>
              <a:rPr lang="en-US" sz="2300" dirty="0" smtClean="0"/>
              <a:t>sequence.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3"/>
              <a:tabLst>
                <a:tab pos="2800350" algn="l"/>
                <a:tab pos="6286500" algn="l"/>
              </a:tabLst>
            </a:pPr>
            <a:r>
              <a:rPr lang="en-US" sz="2300" dirty="0"/>
              <a:t>Write the nth term of 2, 7,14,23,34</a:t>
            </a:r>
            <a:r>
              <a:rPr lang="en-US" sz="2300" dirty="0" smtClean="0"/>
              <a:t>,...</a:t>
            </a:r>
            <a:br>
              <a:rPr lang="en-US" sz="2300" dirty="0" smtClean="0"/>
            </a:br>
            <a:r>
              <a:rPr lang="en-US" sz="2300" i="1" dirty="0" smtClean="0"/>
              <a:t>n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</a:t>
            </a:r>
            <a:r>
              <a:rPr lang="en-US" sz="2300" dirty="0"/>
              <a:t>+ </a:t>
            </a:r>
            <a:r>
              <a:rPr lang="en-US" sz="2300" dirty="0" smtClean="0">
                <a:sym typeface="Wingdings" panose="05000000000000000000" pitchFamily="2" charset="2"/>
              </a:rPr>
              <a:t></a:t>
            </a:r>
            <a:r>
              <a:rPr lang="en-US" sz="2300" dirty="0" smtClean="0"/>
              <a:t>n - </a:t>
            </a:r>
            <a:r>
              <a:rPr lang="en-US" sz="2300" dirty="0">
                <a:sym typeface="Wingdings" panose="05000000000000000000" pitchFamily="2" charset="2"/>
              </a:rPr>
              <a:t></a:t>
            </a:r>
            <a:endParaRPr lang="en-US" sz="23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01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4293096"/>
            <a:ext cx="52565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6"/>
              <a:tabLst>
                <a:tab pos="2800350" algn="l"/>
                <a:tab pos="6286500" algn="l"/>
              </a:tabLst>
            </a:pPr>
            <a:r>
              <a:rPr lang="en-US" sz="2200" dirty="0"/>
              <a:t>Find the </a:t>
            </a:r>
            <a:r>
              <a:rPr lang="en-US" sz="2200" i="1" dirty="0"/>
              <a:t>n</a:t>
            </a:r>
            <a:r>
              <a:rPr lang="en-US" sz="2200" dirty="0"/>
              <a:t>th term of each sequence</a:t>
            </a:r>
            <a:r>
              <a:rPr lang="en-US" sz="2200" dirty="0" smtClean="0"/>
              <a:t>.</a:t>
            </a:r>
            <a:endParaRPr lang="en-US" sz="2200" dirty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4, 10, 18, 28, 40, ... 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0, 1, 4, 9, 16, ... 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5, 12, 23, 38, 57, ... 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3, 11, 25, 45, 71</a:t>
            </a:r>
            <a:r>
              <a:rPr lang="en-US" sz="2200" dirty="0"/>
              <a:t>,...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4180" y="1268760"/>
            <a:ext cx="5213924" cy="2964234"/>
            <a:chOff x="150164" y="6494199"/>
            <a:chExt cx="5213924" cy="2964234"/>
          </a:xfrm>
        </p:grpSpPr>
        <p:sp>
          <p:nvSpPr>
            <p:cNvPr id="7" name="Rectangle 6"/>
            <p:cNvSpPr/>
            <p:nvPr/>
          </p:nvSpPr>
          <p:spPr>
            <a:xfrm flipH="1">
              <a:off x="150164" y="6673055"/>
              <a:ext cx="5213924" cy="278537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 term of a quadratic sequence can be worked out in three steps.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1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Work out the second differences.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2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Halve the second difference to get the </a:t>
              </a: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</a:t>
              </a:r>
              <a:r>
                <a:rPr lang="en-US" sz="20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term.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3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Subtract the sequence </a:t>
              </a: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</a:t>
              </a:r>
              <a:r>
                <a:rPr lang="en-US" sz="20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You may need to add a constant, or find the </a:t>
              </a: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 term of the remaining terms.</a:t>
              </a:r>
            </a:p>
          </p:txBody>
        </p:sp>
        <p:sp>
          <p:nvSpPr>
            <p:cNvPr id="8" name="Pentagon 7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17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 flipH="1">
            <a:off x="223753" y="6151076"/>
            <a:ext cx="5204539" cy="43088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Q16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the method in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Q15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2680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17"/>
              <a:tabLst>
                <a:tab pos="2800350" algn="l"/>
                <a:tab pos="62865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Communication</a:t>
            </a:r>
            <a:r>
              <a:rPr lang="en-US" dirty="0"/>
              <a:t> The </a:t>
            </a:r>
            <a:r>
              <a:rPr lang="en-US" i="1" dirty="0"/>
              <a:t>n</a:t>
            </a:r>
            <a:r>
              <a:rPr lang="en-US" dirty="0"/>
              <a:t>th term of a sequence is </a:t>
            </a:r>
            <a:r>
              <a:rPr lang="en-US" i="1" dirty="0"/>
              <a:t>u</a:t>
            </a:r>
            <a:r>
              <a:rPr lang="en-US" i="1" baseline="-25000" dirty="0"/>
              <a:t>n</a:t>
            </a:r>
            <a:r>
              <a:rPr lang="en-US" dirty="0"/>
              <a:t> = </a:t>
            </a:r>
            <a:r>
              <a:rPr lang="en-US" dirty="0" smtClean="0"/>
              <a:t>10</a:t>
            </a:r>
            <a:r>
              <a:rPr lang="en-US" baseline="30000" dirty="0" smtClean="0"/>
              <a:t>n</a:t>
            </a:r>
            <a:r>
              <a:rPr lang="en-US" dirty="0" smtClean="0"/>
              <a:t>. </a:t>
            </a:r>
            <a:r>
              <a:rPr lang="en-US" dirty="0"/>
              <a:t>Show that the product of </a:t>
            </a:r>
            <a:r>
              <a:rPr lang="en-US" dirty="0" smtClean="0"/>
              <a:t>u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u</a:t>
            </a:r>
            <a:r>
              <a:rPr lang="en-US" baseline="-25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u</a:t>
            </a:r>
            <a:r>
              <a:rPr lang="en-US" baseline="-25000" dirty="0" smtClean="0"/>
              <a:t>13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2.6 – Non Linear Sequences</a:t>
            </a:r>
            <a:endParaRPr lang="en-GB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2164794"/>
            <a:ext cx="5204539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Q17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x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m+n</a:t>
            </a:r>
            <a:endParaRPr lang="en-US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5905" y="2694399"/>
            <a:ext cx="5130191" cy="2750825"/>
            <a:chOff x="3483872" y="1071471"/>
            <a:chExt cx="5264592" cy="2750825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3491880" y="1071471"/>
              <a:ext cx="5256584" cy="2750825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3483872" y="1089030"/>
              <a:ext cx="5256584" cy="43320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Exam-Style Questions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63889" y="1575527"/>
              <a:ext cx="509513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dirty="0"/>
                <a:t>Write down the first four terms in the </a:t>
              </a:r>
              <a:r>
                <a:rPr lang="en-US" dirty="0" smtClean="0"/>
                <a:t>sequence with </a:t>
              </a:r>
              <a:r>
                <a:rPr lang="en-US" i="1" dirty="0"/>
                <a:t>n</a:t>
              </a:r>
              <a:r>
                <a:rPr lang="en-US" dirty="0"/>
                <a:t>th term </a:t>
              </a:r>
              <a:r>
                <a:rPr lang="en-US" i="1" dirty="0" smtClean="0"/>
                <a:t>u</a:t>
              </a:r>
              <a:r>
                <a:rPr lang="en-US" i="1" baseline="-25000" dirty="0" smtClean="0"/>
                <a:t>n</a:t>
              </a:r>
              <a:r>
                <a:rPr lang="en-US" dirty="0" smtClean="0"/>
                <a:t> </a:t>
              </a:r>
              <a:r>
                <a:rPr lang="en-US" dirty="0"/>
                <a:t>= </a:t>
              </a:r>
              <a:r>
                <a:rPr lang="en-US" dirty="0" smtClean="0"/>
                <a:t>2</a:t>
              </a:r>
              <a:r>
                <a:rPr lang="en-US" i="1" baseline="30000" dirty="0" smtClean="0"/>
                <a:t>n</a:t>
              </a:r>
              <a:r>
                <a:rPr lang="en-US" dirty="0" smtClean="0"/>
                <a:t>.</a:t>
              </a:r>
              <a:br>
                <a:rPr lang="en-US" dirty="0" smtClean="0"/>
              </a:br>
              <a:r>
                <a:rPr lang="en-US" dirty="0" smtClean="0"/>
                <a:t>	</a:t>
              </a:r>
              <a:r>
                <a:rPr lang="en-US" b="1" dirty="0" smtClean="0"/>
                <a:t>(</a:t>
              </a:r>
              <a:r>
                <a:rPr lang="en-US" b="1" dirty="0"/>
                <a:t>2 marks)</a:t>
              </a:r>
            </a:p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dirty="0" smtClean="0"/>
                <a:t>State </a:t>
              </a:r>
              <a:r>
                <a:rPr lang="en-US" dirty="0"/>
                <a:t>the term-to-term rule</a:t>
              </a:r>
              <a:r>
                <a:rPr lang="en-US" dirty="0" smtClean="0"/>
                <a:t>.	</a:t>
              </a:r>
              <a:r>
                <a:rPr lang="en-US" b="1" dirty="0" smtClean="0"/>
                <a:t>(</a:t>
              </a:r>
              <a:r>
                <a:rPr lang="en-US" b="1" dirty="0"/>
                <a:t>1 mark)</a:t>
              </a:r>
            </a:p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dirty="0" smtClean="0"/>
                <a:t>Use </a:t>
              </a:r>
              <a:r>
                <a:rPr lang="en-US" dirty="0"/>
                <a:t>algebra to show that the product of any two </a:t>
              </a:r>
              <a:r>
                <a:rPr lang="en-US" dirty="0" smtClean="0"/>
                <a:t>terms in </a:t>
              </a:r>
              <a:r>
                <a:rPr lang="en-US" dirty="0"/>
                <a:t>the sequence is also a term in the sequence</a:t>
              </a:r>
              <a:r>
                <a:rPr lang="en-US" dirty="0" smtClean="0"/>
                <a:t>. 	</a:t>
              </a:r>
              <a:r>
                <a:rPr lang="en-US" b="1" dirty="0" smtClean="0"/>
                <a:t>(</a:t>
              </a:r>
              <a:r>
                <a:rPr lang="en-US" b="1" dirty="0"/>
                <a:t>2 marks)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 flipH="1">
            <a:off x="223753" y="5602014"/>
            <a:ext cx="520453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 -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refers to any two terms so no credit is given for just checking it out for particular numbers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2795465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09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2.7 </a:t>
            </a:r>
            <a:r>
              <a:rPr lang="en-GB" sz="3600" dirty="0"/>
              <a:t>– </a:t>
            </a:r>
            <a:r>
              <a:rPr lang="en-GB" sz="3600" dirty="0" smtClean="0"/>
              <a:t>More Expanding and Factorising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46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20232"/>
              </p:ext>
            </p:extLst>
          </p:nvPr>
        </p:nvGraphicFramePr>
        <p:xfrm>
          <a:off x="251518" y="1268760"/>
          <a:ext cx="8568952" cy="439248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3042340"/>
                <a:gridCol w="338437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1137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the product of two brackets.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difference of two squares.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Factorise quadratics of the form </a:t>
                      </a:r>
                      <a:r>
                        <a:rPr lang="en-US" sz="2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2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bx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2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Expanding two brackets is a skill needed for graphing and </a:t>
                      </a:r>
                      <a:r>
                        <a:rPr lang="en-US" sz="2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analysing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quadratic functions.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904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7288">
                <a:tc gridSpan="3"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square root of 64?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the factor pairs of  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   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-6?</a:t>
                      </a:r>
                      <a:endParaRPr lang="en-US" sz="2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239283" y="6127993"/>
            <a:ext cx="858118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423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736600" algn="l"/>
                <a:tab pos="2743200" algn="l"/>
              </a:tabLst>
            </a:pPr>
            <a:r>
              <a:rPr lang="en-US" sz="2280" b="1" dirty="0" smtClean="0"/>
              <a:t>Algebraic </a:t>
            </a:r>
            <a:r>
              <a:rPr lang="en-US" sz="2280" b="1" dirty="0"/>
              <a:t>fluency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736600" algn="l"/>
                <a:tab pos="2743200" algn="l"/>
              </a:tabLst>
            </a:pPr>
            <a:r>
              <a:rPr lang="en-US" sz="2280" dirty="0"/>
              <a:t>Use the formula </a:t>
            </a:r>
            <a:r>
              <a:rPr lang="en-US" sz="2280" i="1" dirty="0"/>
              <a:t>v</a:t>
            </a:r>
            <a:r>
              <a:rPr lang="en-US" sz="2280" dirty="0"/>
              <a:t> = </a:t>
            </a:r>
            <a:r>
              <a:rPr lang="en-US" sz="2280" i="1" dirty="0"/>
              <a:t>u</a:t>
            </a:r>
            <a:r>
              <a:rPr lang="en-US" sz="2280" dirty="0"/>
              <a:t> + </a:t>
            </a:r>
            <a:r>
              <a:rPr lang="en-US" sz="2280" i="1" dirty="0"/>
              <a:t>at</a:t>
            </a:r>
            <a:r>
              <a:rPr lang="en-US" sz="2280" dirty="0"/>
              <a:t> to work out the value of </a:t>
            </a:r>
            <a:r>
              <a:rPr lang="en-US" sz="2280" i="1" dirty="0"/>
              <a:t>v</a:t>
            </a:r>
            <a:r>
              <a:rPr lang="en-US" sz="2280" dirty="0"/>
              <a:t> when </a:t>
            </a:r>
            <a:r>
              <a:rPr lang="en-US" sz="2280" i="1" dirty="0" smtClean="0"/>
              <a:t>u</a:t>
            </a:r>
            <a:r>
              <a:rPr lang="en-US" sz="2280" dirty="0" smtClean="0"/>
              <a:t> </a:t>
            </a:r>
            <a:r>
              <a:rPr lang="en-US" sz="2280" dirty="0"/>
              <a:t>= 10, </a:t>
            </a:r>
            <a:r>
              <a:rPr lang="en-US" sz="2280" i="1" dirty="0"/>
              <a:t>a</a:t>
            </a:r>
            <a:r>
              <a:rPr lang="en-US" sz="2280" dirty="0"/>
              <a:t> = 2 and </a:t>
            </a:r>
            <a:r>
              <a:rPr lang="en-US" sz="2280" i="1" dirty="0"/>
              <a:t>t</a:t>
            </a:r>
            <a:r>
              <a:rPr lang="en-US" sz="2280" dirty="0"/>
              <a:t> = 3.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736600" algn="l"/>
                <a:tab pos="2743200" algn="l"/>
              </a:tabLst>
            </a:pPr>
            <a:r>
              <a:rPr lang="en-US" sz="2280" dirty="0" smtClean="0"/>
              <a:t>Expand</a:t>
            </a:r>
            <a:endParaRPr lang="en-US" sz="2280" dirty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dirty="0" smtClean="0"/>
              <a:t>7(</a:t>
            </a:r>
            <a:r>
              <a:rPr lang="en-US" sz="2280" i="1" dirty="0" smtClean="0"/>
              <a:t>x</a:t>
            </a:r>
            <a:r>
              <a:rPr lang="en-US" sz="2280" dirty="0" smtClean="0"/>
              <a:t> </a:t>
            </a:r>
            <a:r>
              <a:rPr lang="en-US" sz="2280" dirty="0"/>
              <a:t>+ 3) </a:t>
            </a:r>
            <a:r>
              <a:rPr lang="en-US" sz="2280" dirty="0" smtClean="0"/>
              <a:t>	</a:t>
            </a:r>
            <a:r>
              <a:rPr lang="en-US" sz="2280" dirty="0" smtClean="0">
                <a:solidFill>
                  <a:srgbClr val="C00000"/>
                </a:solidFill>
              </a:rPr>
              <a:t>b.</a:t>
            </a:r>
            <a:r>
              <a:rPr lang="en-US" sz="2280" dirty="0" smtClean="0"/>
              <a:t>  </a:t>
            </a:r>
            <a:r>
              <a:rPr lang="en-US" sz="2280" dirty="0"/>
              <a:t>2(</a:t>
            </a:r>
            <a:r>
              <a:rPr lang="en-US" sz="2280" i="1" dirty="0"/>
              <a:t>x</a:t>
            </a:r>
            <a:r>
              <a:rPr lang="en-US" sz="2280" dirty="0"/>
              <a:t> - 3)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dirty="0" smtClean="0"/>
              <a:t>3(</a:t>
            </a:r>
            <a:r>
              <a:rPr lang="en-US" sz="2280" i="1" dirty="0" smtClean="0"/>
              <a:t>y</a:t>
            </a:r>
            <a:r>
              <a:rPr lang="en-US" sz="2280" baseline="30000" dirty="0" smtClean="0"/>
              <a:t>2</a:t>
            </a:r>
            <a:r>
              <a:rPr lang="en-US" sz="2280" dirty="0" smtClean="0"/>
              <a:t> </a:t>
            </a:r>
            <a:r>
              <a:rPr lang="en-US" sz="2280" dirty="0"/>
              <a:t>+ 7) </a:t>
            </a:r>
            <a:r>
              <a:rPr lang="en-US" sz="2280" dirty="0" smtClean="0"/>
              <a:t>	d.  9(2</a:t>
            </a:r>
            <a:r>
              <a:rPr lang="en-US" sz="2280" i="1" dirty="0" smtClean="0"/>
              <a:t>x </a:t>
            </a:r>
            <a:r>
              <a:rPr lang="en-US" sz="2280" dirty="0" smtClean="0"/>
              <a:t>- </a:t>
            </a:r>
            <a:r>
              <a:rPr lang="en-US" sz="2280" i="1" dirty="0" smtClean="0"/>
              <a:t>y</a:t>
            </a:r>
            <a:r>
              <a:rPr lang="en-US" sz="2280" dirty="0" smtClean="0"/>
              <a:t> </a:t>
            </a:r>
            <a:r>
              <a:rPr lang="en-US" sz="2280" dirty="0"/>
              <a:t>+ 1)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736600" algn="l"/>
                <a:tab pos="2743200" algn="l"/>
              </a:tabLst>
            </a:pPr>
            <a:r>
              <a:rPr lang="en-US" sz="2280" dirty="0" smtClean="0"/>
              <a:t>Factorise </a:t>
            </a:r>
            <a:r>
              <a:rPr lang="en-US" sz="2280" dirty="0"/>
              <a:t>each </a:t>
            </a:r>
            <a:r>
              <a:rPr lang="en-US" sz="2280" dirty="0">
                <a:solidFill>
                  <a:srgbClr val="C00000"/>
                </a:solidFill>
              </a:rPr>
              <a:t>expression</a:t>
            </a:r>
            <a:r>
              <a:rPr lang="en-US" sz="2280" dirty="0"/>
              <a:t> completely,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dirty="0" smtClean="0"/>
              <a:t>8</a:t>
            </a:r>
            <a:r>
              <a:rPr lang="en-US" sz="2280" i="1" dirty="0" smtClean="0"/>
              <a:t>x</a:t>
            </a:r>
            <a:r>
              <a:rPr lang="en-US" sz="2280" dirty="0" smtClean="0"/>
              <a:t> </a:t>
            </a:r>
            <a:r>
              <a:rPr lang="en-US" sz="2280" dirty="0"/>
              <a:t>- 2 </a:t>
            </a:r>
            <a:r>
              <a:rPr lang="en-US" sz="2280" dirty="0" smtClean="0"/>
              <a:t>	b.  20</a:t>
            </a:r>
            <a:r>
              <a:rPr lang="en-US" sz="2280" i="1" dirty="0" smtClean="0"/>
              <a:t>y</a:t>
            </a:r>
            <a:r>
              <a:rPr lang="en-US" sz="2280" dirty="0" smtClean="0"/>
              <a:t> + </a:t>
            </a:r>
            <a:r>
              <a:rPr lang="en-US" sz="2280" dirty="0"/>
              <a:t>15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i="1" dirty="0" smtClean="0"/>
              <a:t>c</a:t>
            </a:r>
            <a:r>
              <a:rPr lang="en-US" sz="2280" baseline="30000" dirty="0" smtClean="0"/>
              <a:t>2 </a:t>
            </a:r>
            <a:r>
              <a:rPr lang="en-US" sz="2280" dirty="0" smtClean="0"/>
              <a:t>- 2</a:t>
            </a:r>
            <a:r>
              <a:rPr lang="en-US" sz="2280" i="1" dirty="0" smtClean="0"/>
              <a:t>c</a:t>
            </a:r>
            <a:r>
              <a:rPr lang="en-US" sz="2280" dirty="0" smtClean="0"/>
              <a:t> 	</a:t>
            </a:r>
            <a:r>
              <a:rPr lang="en-US" sz="2280" dirty="0" smtClean="0">
                <a:solidFill>
                  <a:srgbClr val="C00000"/>
                </a:solidFill>
              </a:rPr>
              <a:t>d.</a:t>
            </a:r>
            <a:r>
              <a:rPr lang="en-US" sz="2280" dirty="0" smtClean="0"/>
              <a:t>  </a:t>
            </a:r>
            <a:r>
              <a:rPr lang="en-US" sz="2280" i="1" dirty="0"/>
              <a:t>n</a:t>
            </a:r>
            <a:r>
              <a:rPr lang="en-US" sz="2280" dirty="0"/>
              <a:t> + </a:t>
            </a:r>
            <a:r>
              <a:rPr lang="en-US" sz="2280" dirty="0" smtClean="0"/>
              <a:t>2</a:t>
            </a:r>
            <a:r>
              <a:rPr lang="en-US" sz="2280" i="1" dirty="0" smtClean="0"/>
              <a:t>n</a:t>
            </a:r>
            <a:r>
              <a:rPr lang="en-US" sz="2280" baseline="30000" dirty="0" smtClean="0"/>
              <a:t>2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736600" algn="l"/>
                <a:tab pos="2743200" algn="l"/>
              </a:tabLst>
            </a:pP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Solve these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equations. Show your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working.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+ 7 = 5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- 1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= 19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736600" algn="l"/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5(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- 3) = 10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4(</a:t>
            </a:r>
            <a:r>
              <a:rPr lang="en-US" sz="228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+ 1) = 36</a:t>
            </a:r>
            <a:endParaRPr lang="en-US" sz="22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193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482453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Find </a:t>
            </a:r>
            <a:r>
              <a:rPr lang="en-US" sz="2200" dirty="0"/>
              <a:t>a pair of numbers whose</a:t>
            </a:r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product </a:t>
            </a:r>
            <a:r>
              <a:rPr lang="en-US" sz="2200" dirty="0"/>
              <a:t>is 6 and sum is 5 </a:t>
            </a:r>
            <a:endParaRPr lang="en-US" sz="2200" dirty="0" smtClean="0"/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product </a:t>
            </a:r>
            <a:r>
              <a:rPr lang="en-US" sz="2200" dirty="0"/>
              <a:t>is 4 and sum </a:t>
            </a:r>
            <a:r>
              <a:rPr lang="en-US" sz="2200" dirty="0" smtClean="0"/>
              <a:t>is -</a:t>
            </a:r>
            <a:r>
              <a:rPr lang="en-US" sz="2200" dirty="0"/>
              <a:t>5.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Simplify</a:t>
            </a:r>
            <a:endParaRPr lang="en-US" sz="2200" dirty="0"/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2400300" algn="l"/>
                <a:tab pos="6286500" algn="l"/>
              </a:tabLst>
            </a:pPr>
            <a:r>
              <a:rPr lang="en-US" sz="2200" dirty="0" smtClean="0"/>
              <a:t>(2x)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	</a:t>
            </a:r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/>
              <a:tabLst>
                <a:tab pos="2400300" algn="l"/>
                <a:tab pos="6286500" algn="l"/>
              </a:tabLst>
            </a:pPr>
            <a:r>
              <a:rPr lang="en-US" sz="2200" dirty="0" smtClean="0"/>
              <a:t>(5y)</a:t>
            </a:r>
            <a:r>
              <a:rPr lang="en-US" sz="2200" baseline="30000" dirty="0" smtClean="0"/>
              <a:t>2</a:t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endParaRPr lang="en-US" sz="2800" baseline="30000" dirty="0"/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2800350" algn="l"/>
                <a:tab pos="6286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 	Copy </a:t>
            </a:r>
            <a:r>
              <a:rPr lang="en-US" sz="2200" dirty="0"/>
              <a:t>and complete this expression for </a:t>
            </a:r>
            <a:r>
              <a:rPr lang="en-US" sz="2200" dirty="0" smtClean="0"/>
              <a:t>the </a:t>
            </a:r>
            <a:r>
              <a:rPr lang="en-US" sz="2200" dirty="0"/>
              <a:t>area of the whole rectangle, (x </a:t>
            </a:r>
            <a:r>
              <a:rPr lang="en-US" sz="2200" dirty="0" smtClean="0"/>
              <a:t>+</a:t>
            </a:r>
            <a:r>
              <a:rPr lang="en-US" sz="2200" dirty="0" smtClean="0">
                <a:sym typeface="Wingdings" panose="05000000000000000000" pitchFamily="2" charset="2"/>
              </a:rPr>
              <a:t></a:t>
            </a:r>
            <a:r>
              <a:rPr lang="en-US" sz="2200" dirty="0" smtClean="0"/>
              <a:t>)(</a:t>
            </a:r>
            <a:r>
              <a:rPr lang="en-US" sz="2200" dirty="0">
                <a:sym typeface="Wingdings" panose="05000000000000000000" pitchFamily="2" charset="2"/>
              </a:rPr>
              <a:t> </a:t>
            </a:r>
            <a:r>
              <a:rPr lang="en-US" sz="2200" dirty="0" smtClean="0"/>
              <a:t>+</a:t>
            </a:r>
            <a:r>
              <a:rPr lang="en-US" sz="2200" dirty="0"/>
              <a:t>1) </a:t>
            </a:r>
            <a:endParaRPr lang="en-US" sz="2200" dirty="0" smtClean="0"/>
          </a:p>
          <a:p>
            <a:pPr marL="971550" lvl="2" indent="-514350" defTabSz="1066800">
              <a:buClr>
                <a:srgbClr val="C00000"/>
              </a:buClr>
              <a:buFont typeface="+mj-lt"/>
              <a:buAutoNum type="alphaLcPeriod" startAt="2"/>
              <a:tabLst>
                <a:tab pos="914400" algn="l"/>
                <a:tab pos="2800350" algn="l"/>
                <a:tab pos="6286500" algn="l"/>
              </a:tabLst>
            </a:pPr>
            <a:r>
              <a:rPr lang="en-US" sz="2200" dirty="0" smtClean="0"/>
              <a:t>Write </a:t>
            </a:r>
            <a:r>
              <a:rPr lang="en-US" sz="2200" dirty="0"/>
              <a:t>an expression for the sum of the areas of </a:t>
            </a:r>
            <a:r>
              <a:rPr lang="en-US" sz="2200" dirty="0" smtClean="0"/>
              <a:t>the smaller rectangles.</a:t>
            </a:r>
            <a:br>
              <a:rPr lang="en-US" sz="2200" dirty="0" smtClean="0"/>
            </a:br>
            <a:r>
              <a:rPr lang="en-US" sz="2200" dirty="0" smtClean="0"/>
              <a:t>Collect </a:t>
            </a:r>
            <a:r>
              <a:rPr lang="en-US" sz="2200" dirty="0"/>
              <a:t>like terms and simplify.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2.7 – More Expanding and Factorising</a:t>
            </a:r>
            <a:endParaRPr lang="en-GB" sz="3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2276872"/>
            <a:ext cx="2267709" cy="1667433"/>
          </a:xfrm>
          <a:prstGeom prst="rect">
            <a:avLst/>
          </a:prstGeom>
        </p:spPr>
      </p:pic>
      <p:sp>
        <p:nvSpPr>
          <p:cNvPr id="18" name="Flowchart: Delay 17"/>
          <p:cNvSpPr/>
          <p:nvPr/>
        </p:nvSpPr>
        <p:spPr>
          <a:xfrm flipH="1">
            <a:off x="5215019" y="1227974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233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2.7 – More Expanding and Factorising</a:t>
            </a:r>
            <a:endParaRPr lang="en-GB" sz="36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51520" y="1268760"/>
            <a:ext cx="8568952" cy="1056019"/>
            <a:chOff x="150164" y="6494199"/>
            <a:chExt cx="8568952" cy="1056019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73055"/>
              <a:ext cx="8568952" cy="8771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expand double brackets, multiply each term in one bracket by each term in the other bracket.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520" y="2327986"/>
            <a:ext cx="8568952" cy="4204147"/>
            <a:chOff x="150164" y="6494199"/>
            <a:chExt cx="8568952" cy="4507414"/>
          </a:xfrm>
        </p:grpSpPr>
        <p:sp>
          <p:nvSpPr>
            <p:cNvPr id="12" name="Rectangle 11"/>
            <p:cNvSpPr/>
            <p:nvPr/>
          </p:nvSpPr>
          <p:spPr>
            <a:xfrm flipH="1">
              <a:off x="150164" y="6695399"/>
              <a:ext cx="8568952" cy="43062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and simplify (</a:t>
              </a: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+ 3)(</a:t>
              </a: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+ 5)</a:t>
              </a:r>
            </a:p>
            <a:p>
              <a:endParaRPr lang="en-US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61" y="3212976"/>
            <a:ext cx="8443503" cy="32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671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4"/>
              <a:tabLst>
                <a:tab pos="2800350" algn="l"/>
                <a:tab pos="6286500" algn="l"/>
              </a:tabLst>
            </a:pPr>
            <a:r>
              <a:rPr lang="en-US" sz="2200" dirty="0"/>
              <a:t>Expand and simplify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(</a:t>
            </a:r>
            <a:r>
              <a:rPr lang="en-US" sz="2200" dirty="0"/>
              <a:t>x + 6)(x+ 10) 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b.</a:t>
            </a:r>
            <a:r>
              <a:rPr lang="en-US" sz="2200" dirty="0" smtClean="0"/>
              <a:t> </a:t>
            </a:r>
            <a:r>
              <a:rPr lang="en-US" sz="2200" dirty="0"/>
              <a:t>(x + 6)(</a:t>
            </a:r>
            <a:r>
              <a:rPr lang="en-US" sz="2200" dirty="0" smtClean="0"/>
              <a:t>x - 3</a:t>
            </a:r>
            <a:r>
              <a:rPr lang="en-US" sz="2200" dirty="0"/>
              <a:t>) </a:t>
            </a:r>
            <a:endParaRPr lang="en-US" sz="22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3"/>
              <a:tabLst>
                <a:tab pos="2800350" algn="l"/>
                <a:tab pos="6286500" algn="l"/>
              </a:tabLst>
            </a:pPr>
            <a:r>
              <a:rPr lang="en-US" sz="2200" dirty="0" smtClean="0"/>
              <a:t>(x - 4</a:t>
            </a:r>
            <a:r>
              <a:rPr lang="en-US" sz="2200" dirty="0"/>
              <a:t>)(x + 10) 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d.</a:t>
            </a:r>
            <a:r>
              <a:rPr lang="en-US" sz="2200" dirty="0" smtClean="0"/>
              <a:t> (x - 3)(x - 4</a:t>
            </a:r>
            <a:r>
              <a:rPr lang="en-US" sz="2200" dirty="0"/>
              <a:t>)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4"/>
              <a:tabLst>
                <a:tab pos="2800350" algn="l"/>
                <a:tab pos="6286500" algn="l"/>
              </a:tabLst>
            </a:pPr>
            <a:r>
              <a:rPr lang="en-US" sz="2200" dirty="0" smtClean="0"/>
              <a:t>Problem-solving </a:t>
            </a:r>
            <a:r>
              <a:rPr lang="en-US" sz="2200" dirty="0"/>
              <a:t>Find the missing terms in these quadratic expressions.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(</a:t>
            </a:r>
            <a:r>
              <a:rPr lang="en-US" sz="2200" dirty="0"/>
              <a:t>x + </a:t>
            </a:r>
            <a:r>
              <a:rPr lang="en-US" sz="2200" dirty="0" smtClean="0"/>
              <a:t>2)(</a:t>
            </a:r>
            <a:r>
              <a:rPr lang="en-US" sz="2200" dirty="0"/>
              <a:t>x </a:t>
            </a:r>
            <a:r>
              <a:rPr lang="en-US" sz="2200" dirty="0" smtClean="0"/>
              <a:t>+ </a:t>
            </a:r>
            <a:r>
              <a:rPr lang="en-US" sz="2200" dirty="0" smtClean="0">
                <a:sym typeface="Wingdings" panose="05000000000000000000" pitchFamily="2" charset="2"/>
              </a:rPr>
              <a:t>)</a:t>
            </a:r>
            <a:r>
              <a:rPr lang="en-US" sz="2200" dirty="0" smtClean="0"/>
              <a:t> </a:t>
            </a:r>
            <a:r>
              <a:rPr lang="en-US" sz="2200" dirty="0"/>
              <a:t>= x</a:t>
            </a:r>
            <a:r>
              <a:rPr lang="en-US" sz="2200" baseline="30000" dirty="0"/>
              <a:t>2</a:t>
            </a:r>
            <a:r>
              <a:rPr lang="en-US" sz="2200" dirty="0"/>
              <a:t> </a:t>
            </a:r>
            <a:r>
              <a:rPr lang="en-US" sz="2200" dirty="0" smtClean="0"/>
              <a:t>+ </a:t>
            </a:r>
            <a:r>
              <a:rPr lang="en-US" sz="2200" dirty="0" smtClean="0">
                <a:sym typeface="Wingdings" panose="05000000000000000000" pitchFamily="2" charset="2"/>
              </a:rPr>
              <a:t>x</a:t>
            </a:r>
            <a:r>
              <a:rPr lang="en-US" sz="2200" dirty="0" smtClean="0"/>
              <a:t> </a:t>
            </a:r>
            <a:r>
              <a:rPr lang="en-US" sz="2200" dirty="0"/>
              <a:t>+ 6 </a:t>
            </a:r>
            <a:endParaRPr lang="en-US" sz="22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(</a:t>
            </a:r>
            <a:r>
              <a:rPr lang="en-US" sz="2200" dirty="0"/>
              <a:t>x - </a:t>
            </a:r>
            <a:r>
              <a:rPr lang="en-US" sz="2200" dirty="0">
                <a:sym typeface="Wingdings" panose="05000000000000000000" pitchFamily="2" charset="2"/>
              </a:rPr>
              <a:t></a:t>
            </a:r>
            <a:r>
              <a:rPr lang="en-US" sz="2200" dirty="0" smtClean="0"/>
              <a:t>)(x + </a:t>
            </a:r>
            <a:r>
              <a:rPr lang="en-US" sz="2200" dirty="0"/>
              <a:t>8) = x</a:t>
            </a:r>
            <a:r>
              <a:rPr lang="en-US" sz="2200" baseline="30000" dirty="0"/>
              <a:t>2</a:t>
            </a:r>
            <a:r>
              <a:rPr lang="en-US" sz="2200" dirty="0"/>
              <a:t> </a:t>
            </a:r>
            <a:r>
              <a:rPr lang="en-US" sz="2200" dirty="0" smtClean="0"/>
              <a:t>+ 5x </a:t>
            </a:r>
            <a:r>
              <a:rPr lang="en-US" sz="2200" dirty="0"/>
              <a:t>- </a:t>
            </a:r>
            <a:r>
              <a:rPr lang="en-US" sz="2200" dirty="0" smtClean="0">
                <a:sym typeface="Wingdings" panose="05000000000000000000" pitchFamily="2" charset="2"/>
              </a:rPr>
              <a:t></a:t>
            </a:r>
            <a:br>
              <a:rPr lang="en-US" sz="2200" dirty="0" smtClean="0">
                <a:sym typeface="Wingdings" panose="05000000000000000000" pitchFamily="2" charset="2"/>
              </a:rPr>
            </a:br>
            <a:r>
              <a:rPr lang="en-US" sz="2200" dirty="0" smtClean="0">
                <a:sym typeface="Wingdings" panose="05000000000000000000" pitchFamily="2" charset="2"/>
              </a:rPr>
              <a:t/>
            </a:r>
            <a:br>
              <a:rPr lang="en-US" sz="2200" dirty="0" smtClean="0">
                <a:sym typeface="Wingdings" panose="05000000000000000000" pitchFamily="2" charset="2"/>
              </a:rPr>
            </a:br>
            <a:r>
              <a:rPr lang="en-US" sz="2200" dirty="0" smtClean="0">
                <a:sym typeface="Wingdings" panose="05000000000000000000" pitchFamily="2" charset="2"/>
              </a:rPr>
              <a:t/>
            </a:r>
            <a:br>
              <a:rPr lang="en-US" sz="2200" dirty="0" smtClean="0">
                <a:sym typeface="Wingdings" panose="05000000000000000000" pitchFamily="2" charset="2"/>
              </a:rPr>
            </a:br>
            <a:r>
              <a:rPr lang="en-US" sz="2200" dirty="0" smtClean="0">
                <a:sym typeface="Wingdings" panose="05000000000000000000" pitchFamily="2" charset="2"/>
              </a:rPr>
              <a:t/>
            </a:r>
            <a:br>
              <a:rPr lang="en-US" sz="2200" dirty="0" smtClean="0">
                <a:sym typeface="Wingdings" panose="05000000000000000000" pitchFamily="2" charset="2"/>
              </a:rPr>
            </a:br>
            <a:r>
              <a:rPr lang="en-US" sz="2200" dirty="0" smtClean="0">
                <a:sym typeface="Wingdings" panose="05000000000000000000" pitchFamily="2" charset="2"/>
              </a:rPr>
              <a:t/>
            </a:r>
            <a:br>
              <a:rPr lang="en-US" sz="2200" dirty="0" smtClean="0">
                <a:sym typeface="Wingdings" panose="05000000000000000000" pitchFamily="2" charset="2"/>
              </a:rPr>
            </a:br>
            <a:endParaRPr lang="en-US" sz="2200" dirty="0" smtClean="0">
              <a:sym typeface="Wingdings" panose="05000000000000000000" pitchFamily="2" charset="2"/>
            </a:endParaRP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4"/>
              <a:tabLst>
                <a:tab pos="2800350" algn="l"/>
                <a:tab pos="6286500" algn="l"/>
              </a:tabLst>
            </a:pPr>
            <a:r>
              <a:rPr lang="en-US" sz="2200" dirty="0"/>
              <a:t>Expand and </a:t>
            </a:r>
            <a:r>
              <a:rPr lang="en-US" sz="2200" dirty="0" smtClean="0"/>
              <a:t>simplify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(x + 2)</a:t>
            </a:r>
            <a:r>
              <a:rPr lang="en-US" sz="2200" baseline="30000" dirty="0" smtClean="0"/>
              <a:t>2	</a:t>
            </a:r>
            <a:r>
              <a:rPr lang="en-US" sz="2200" dirty="0" smtClean="0">
                <a:solidFill>
                  <a:srgbClr val="C00000"/>
                </a:solidFill>
              </a:rPr>
              <a:t>b</a:t>
            </a:r>
            <a:r>
              <a:rPr lang="en-US" sz="2200" dirty="0">
                <a:solidFill>
                  <a:srgbClr val="C00000"/>
                </a:solidFill>
              </a:rPr>
              <a:t>.</a:t>
            </a:r>
            <a:r>
              <a:rPr lang="en-US" sz="2200" dirty="0"/>
              <a:t> (x </a:t>
            </a:r>
            <a:r>
              <a:rPr lang="en-US" sz="2200" dirty="0" smtClean="0"/>
              <a:t>- 3)</a:t>
            </a:r>
            <a:r>
              <a:rPr lang="en-US" sz="2200" baseline="30000" dirty="0" smtClean="0"/>
              <a:t>2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/>
              <a:t>(x + </a:t>
            </a:r>
            <a:r>
              <a:rPr lang="en-US" sz="2200" dirty="0" smtClean="0"/>
              <a:t>5)</a:t>
            </a:r>
            <a:r>
              <a:rPr lang="en-US" sz="2200" baseline="30000" dirty="0" smtClean="0"/>
              <a:t>2	</a:t>
            </a:r>
            <a:r>
              <a:rPr lang="en-US" sz="2200" dirty="0" smtClean="0">
                <a:solidFill>
                  <a:srgbClr val="C00000"/>
                </a:solidFill>
              </a:rPr>
              <a:t>d.</a:t>
            </a:r>
            <a:r>
              <a:rPr lang="en-US" sz="2200" dirty="0" smtClean="0"/>
              <a:t> (x - 4)</a:t>
            </a:r>
            <a:r>
              <a:rPr lang="en-US" sz="2200" baseline="30000" dirty="0" smtClean="0"/>
              <a:t>2</a:t>
            </a:r>
            <a:endParaRPr lang="en-US" sz="2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2.7 – More Expanding and Factorising</a:t>
            </a:r>
            <a:endParaRPr lang="en-GB" sz="3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5" y="1268760"/>
            <a:ext cx="705543" cy="705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5" y="5459761"/>
            <a:ext cx="705543" cy="7055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4180" y="4005064"/>
            <a:ext cx="5213924" cy="1425351"/>
            <a:chOff x="150164" y="6494199"/>
            <a:chExt cx="5213924" cy="1425351"/>
          </a:xfrm>
        </p:grpSpPr>
        <p:sp>
          <p:nvSpPr>
            <p:cNvPr id="10" name="Rectangle 9"/>
            <p:cNvSpPr/>
            <p:nvPr/>
          </p:nvSpPr>
          <p:spPr>
            <a:xfrm flipH="1">
              <a:off x="150164" y="6673055"/>
              <a:ext cx="5213924" cy="12464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square a single bracket, multiply it by itself, then expand and simplify.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(x + 1)2 =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(x + 1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)(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+ 1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= x</a:t>
              </a:r>
              <a:r>
                <a:rPr lang="en-US" sz="20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+ 2x + 1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19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8735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7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  Copy </a:t>
            </a:r>
            <a:r>
              <a:rPr lang="en-US" sz="2200" dirty="0"/>
              <a:t>and complete to evaluate </a:t>
            </a:r>
            <a:r>
              <a:rPr lang="en-US" sz="2200" dirty="0" smtClean="0"/>
              <a:t>	51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-</a:t>
            </a:r>
            <a:r>
              <a:rPr lang="en-US" sz="2200" dirty="0"/>
              <a:t>49</a:t>
            </a:r>
            <a:r>
              <a:rPr lang="en-US" sz="2200" baseline="30000" dirty="0"/>
              <a:t>2</a:t>
            </a:r>
            <a:r>
              <a:rPr lang="en-US" sz="2200" dirty="0"/>
              <a:t> without a calculator.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(</a:t>
            </a:r>
            <a:r>
              <a:rPr lang="en-US" sz="2200" dirty="0"/>
              <a:t>51 +49) (51 -49) - 2 </a:t>
            </a:r>
            <a:r>
              <a:rPr lang="en-US" sz="2200" dirty="0" smtClean="0"/>
              <a:t>x </a:t>
            </a:r>
            <a:r>
              <a:rPr lang="en-US" sz="2200" dirty="0" smtClean="0">
                <a:sym typeface="Wingdings" panose="05000000000000000000" pitchFamily="2" charset="2"/>
              </a:rPr>
              <a:t> = </a:t>
            </a:r>
            <a:r>
              <a:rPr lang="en-US" sz="2200" dirty="0">
                <a:sym typeface="Wingdings" panose="05000000000000000000" pitchFamily="2" charset="2"/>
              </a:rPr>
              <a:t></a:t>
            </a:r>
            <a:endParaRPr lang="en-US" sz="22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200" dirty="0" smtClean="0"/>
              <a:t>Without </a:t>
            </a:r>
            <a:r>
              <a:rPr lang="en-US" sz="2200" dirty="0"/>
              <a:t>using a calculator work out </a:t>
            </a:r>
            <a:endParaRPr lang="en-US" sz="2200" dirty="0" smtClean="0"/>
          </a:p>
          <a:p>
            <a:pPr marL="1314450" lvl="3" indent="-400050" defTabSz="1066800">
              <a:buClr>
                <a:srgbClr val="C00000"/>
              </a:buClr>
              <a:buFont typeface="+mj-lt"/>
              <a:buAutoNum type="roman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101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- </a:t>
            </a:r>
            <a:r>
              <a:rPr lang="en-US" sz="2200" dirty="0"/>
              <a:t>992 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ii.</a:t>
            </a:r>
            <a:r>
              <a:rPr lang="en-US" sz="2200" dirty="0" smtClean="0"/>
              <a:t> </a:t>
            </a:r>
            <a:r>
              <a:rPr lang="en-US" sz="2200" dirty="0"/>
              <a:t>1.03</a:t>
            </a:r>
            <a:r>
              <a:rPr lang="en-US" sz="2200" baseline="30000" dirty="0"/>
              <a:t>2</a:t>
            </a:r>
            <a:r>
              <a:rPr lang="en-US" sz="2200" dirty="0"/>
              <a:t> - 0.97</a:t>
            </a:r>
            <a:r>
              <a:rPr lang="en-US" sz="2200" baseline="30000" dirty="0"/>
              <a:t>2</a:t>
            </a:r>
          </a:p>
          <a:p>
            <a:pPr lvl="1" indent="-457200" defTabSz="1066800">
              <a:buClr>
                <a:srgbClr val="C00000"/>
              </a:buClr>
              <a:buFont typeface="+mj-lt"/>
              <a:buAutoNum type="arabicPeriod" startAt="7"/>
              <a:tabLst>
                <a:tab pos="2800350" algn="l"/>
                <a:tab pos="6286500" algn="l"/>
              </a:tabLst>
            </a:pPr>
            <a:r>
              <a:rPr lang="en-US" sz="2200" dirty="0" smtClean="0"/>
              <a:t>Expand </a:t>
            </a:r>
            <a:r>
              <a:rPr lang="en-US" sz="2200" dirty="0"/>
              <a:t>and simplify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(</a:t>
            </a:r>
            <a:r>
              <a:rPr lang="en-US" sz="2200" dirty="0"/>
              <a:t>x - 4) </a:t>
            </a:r>
            <a:r>
              <a:rPr lang="en-US" sz="2200" dirty="0" smtClean="0"/>
              <a:t>(x </a:t>
            </a:r>
            <a:r>
              <a:rPr lang="en-US" sz="2200" dirty="0"/>
              <a:t>+ 4) 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b.</a:t>
            </a:r>
            <a:r>
              <a:rPr lang="en-US" sz="2200" dirty="0" smtClean="0"/>
              <a:t>  </a:t>
            </a:r>
            <a:r>
              <a:rPr lang="en-US" sz="2200" dirty="0"/>
              <a:t>(x - 2)(x + </a:t>
            </a:r>
            <a:r>
              <a:rPr lang="en-US" sz="2200" dirty="0" smtClean="0"/>
              <a:t>2)</a:t>
            </a:r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Discussion</a:t>
            </a:r>
            <a:r>
              <a:rPr lang="en-US" sz="2200" dirty="0" smtClean="0"/>
              <a:t> </a:t>
            </a:r>
            <a:r>
              <a:rPr lang="en-US" sz="2200" dirty="0"/>
              <a:t>Why can your answers be called 'difference of two </a:t>
            </a:r>
            <a:r>
              <a:rPr lang="en-US" sz="2200" dirty="0" smtClean="0"/>
              <a:t>squares?</a:t>
            </a:r>
          </a:p>
          <a:p>
            <a:pPr marL="457200" lvl="2" indent="-457200" defTabSz="1066800">
              <a:buClr>
                <a:srgbClr val="C00000"/>
              </a:buClr>
              <a:buFont typeface="+mj-lt"/>
              <a:buAutoNum type="arabicPeriod" startAt="9"/>
              <a:tabLst>
                <a:tab pos="2800350" algn="l"/>
                <a:tab pos="6286500" algn="l"/>
              </a:tabLst>
            </a:pPr>
            <a:r>
              <a:rPr lang="en-US" sz="2200" dirty="0" err="1" smtClean="0"/>
              <a:t>Factorse</a:t>
            </a:r>
            <a:endParaRPr lang="en-US" sz="2200" dirty="0" smtClean="0"/>
          </a:p>
          <a:p>
            <a:pPr marL="914400" lvl="3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– 25	b.  </a:t>
            </a:r>
            <a:r>
              <a:rPr lang="en-US" sz="2200" i="1" dirty="0" smtClean="0"/>
              <a:t>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– 49</a:t>
            </a:r>
          </a:p>
          <a:p>
            <a:pPr marL="914400" lvl="3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i="1" dirty="0" smtClean="0"/>
              <a:t>t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- 81</a:t>
            </a:r>
            <a:endParaRPr lang="en-US" sz="2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2.7 – More Expanding and Factorising</a:t>
            </a:r>
            <a:endParaRPr lang="en-GB" sz="3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5" y="1268760"/>
            <a:ext cx="705543" cy="7055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223753" y="5733256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Factorising is the inverse of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expanding. x2 - 25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     )(x    )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3356992"/>
            <a:ext cx="720716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08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2.7 – More Expanding and Factorising</a:t>
            </a:r>
            <a:endParaRPr lang="en-GB" sz="3600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51520" y="1279803"/>
            <a:ext cx="8568952" cy="5325680"/>
            <a:chOff x="150164" y="6494199"/>
            <a:chExt cx="8568952" cy="5325680"/>
          </a:xfrm>
        </p:grpSpPr>
        <p:sp>
          <p:nvSpPr>
            <p:cNvPr id="15" name="Rectangle 14"/>
            <p:cNvSpPr/>
            <p:nvPr/>
          </p:nvSpPr>
          <p:spPr>
            <a:xfrm flipH="1">
              <a:off x="150164" y="6695399"/>
              <a:ext cx="8568952" cy="5124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070" y="1553012"/>
            <a:ext cx="8441850" cy="497233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251520" y="1259468"/>
            <a:ext cx="2695391" cy="36933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4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810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0"/>
              <a:tabLst>
                <a:tab pos="857250" algn="l"/>
                <a:tab pos="2800350" algn="l"/>
                <a:tab pos="6286500" algn="l"/>
              </a:tabLst>
            </a:pPr>
            <a:r>
              <a:rPr lang="pt-BR" sz="2700" dirty="0"/>
              <a:t>Factorise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700" baseline="30000" dirty="0" smtClean="0"/>
              <a:t>2</a:t>
            </a:r>
            <a:r>
              <a:rPr lang="pt-BR" sz="2700" dirty="0" smtClean="0"/>
              <a:t> + 8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7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3"/>
              <a:tabLst>
                <a:tab pos="2800350" algn="l"/>
                <a:tab pos="6286500" algn="l"/>
              </a:tabLst>
            </a:pP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7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-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5"/>
              <a:tabLst>
                <a:tab pos="2800350" algn="l"/>
                <a:tab pos="6286500" algn="l"/>
              </a:tabLst>
            </a:pP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-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7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7"/>
              <a:tabLst>
                <a:tab pos="2800350" algn="l"/>
                <a:tab pos="6286500" algn="l"/>
              </a:tabLst>
            </a:pP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-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7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9"/>
              <a:tabLst>
                <a:tab pos="2800350" algn="l"/>
                <a:tab pos="6286500" algn="l"/>
              </a:tabLst>
            </a:pP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-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7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11"/>
              <a:tabLst>
                <a:tab pos="2800350" algn="l"/>
                <a:tab pos="6286500" algn="l"/>
              </a:tabLst>
            </a:pP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-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7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pt-BR" sz="27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7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2.7 – More Expanding and Factorising</a:t>
            </a:r>
            <a:endParaRPr lang="en-GB" sz="3600" b="1" dirty="0" smtClean="0"/>
          </a:p>
        </p:txBody>
      </p:sp>
      <p:sp>
        <p:nvSpPr>
          <p:cNvPr id="14" name="Rectangle 13"/>
          <p:cNvSpPr/>
          <p:nvPr/>
        </p:nvSpPr>
        <p:spPr>
          <a:xfrm flipH="1">
            <a:off x="223753" y="4264060"/>
            <a:ext cx="5204539" cy="677108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Q10a </a:t>
            </a:r>
            <a:r>
              <a:rPr lang="en-US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Find two numbers with product 7 and sum 8.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231557" y="5056148"/>
            <a:ext cx="5204539" cy="677108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Q10d </a:t>
            </a:r>
            <a:r>
              <a:rPr lang="en-US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product 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of- 3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one number must be positive and one number is negative.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251520" y="5848236"/>
            <a:ext cx="5204539" cy="677108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Q10f </a:t>
            </a:r>
            <a:r>
              <a:rPr lang="en-US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For a positive product but a negative sum both numbers must be negative.</a:t>
            </a:r>
          </a:p>
        </p:txBody>
      </p:sp>
    </p:spTree>
    <p:extLst>
      <p:ext uri="{BB962C8B-B14F-4D97-AF65-F5344CB8AC3E}">
        <p14:creationId xmlns:p14="http://schemas.microsoft.com/office/powerpoint/2010/main" val="7398239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1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b="1" dirty="0">
                <a:solidFill>
                  <a:srgbClr val="FF0000"/>
                </a:solidFill>
              </a:rPr>
              <a:t>Problem-solving</a:t>
            </a:r>
            <a:r>
              <a:rPr lang="en-US" sz="2200" dirty="0"/>
              <a:t> A rectangular piece of paper has length (</a:t>
            </a:r>
            <a:r>
              <a:rPr lang="en-US" sz="2200" i="1" dirty="0"/>
              <a:t>x</a:t>
            </a:r>
            <a:r>
              <a:rPr lang="en-US" sz="2200" dirty="0"/>
              <a:t> + 5) cm </a:t>
            </a:r>
            <a:r>
              <a:rPr lang="en-US" sz="2200" dirty="0" smtClean="0"/>
              <a:t>and </a:t>
            </a:r>
            <a:r>
              <a:rPr lang="en-US" sz="2200" dirty="0"/>
              <a:t>width (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 smtClean="0"/>
              <a:t>+ </a:t>
            </a:r>
            <a:r>
              <a:rPr lang="en-US" sz="2200" dirty="0"/>
              <a:t>2) </a:t>
            </a:r>
            <a:r>
              <a:rPr lang="en-US" sz="2200" dirty="0" smtClean="0"/>
              <a:t>cm.</a:t>
            </a:r>
            <a:br>
              <a:rPr lang="en-US" sz="2200" dirty="0" smtClean="0"/>
            </a:br>
            <a:r>
              <a:rPr lang="en-US" sz="2200" dirty="0" smtClean="0"/>
              <a:t>A </a:t>
            </a:r>
            <a:r>
              <a:rPr lang="en-US" sz="2200" dirty="0"/>
              <a:t>square with sides of length, </a:t>
            </a:r>
            <a:r>
              <a:rPr lang="en-US" sz="2200" i="1" dirty="0" smtClean="0"/>
              <a:t>x</a:t>
            </a:r>
            <a:r>
              <a:rPr lang="en-US" sz="2200" dirty="0" smtClean="0"/>
              <a:t> </a:t>
            </a:r>
            <a:r>
              <a:rPr lang="en-US" sz="2200" dirty="0"/>
              <a:t>cm is removed, </a:t>
            </a:r>
            <a:endParaRPr lang="en-US" sz="2200" dirty="0" smtClean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Write </a:t>
            </a:r>
            <a:r>
              <a:rPr lang="en-US" sz="2200" dirty="0"/>
              <a:t>an expression for the area of the rectangle before the square is cut </a:t>
            </a:r>
            <a:r>
              <a:rPr lang="en-US" sz="2200" dirty="0" smtClean="0"/>
              <a:t>out.</a:t>
            </a:r>
            <a:br>
              <a:rPr lang="en-US" sz="2200" dirty="0" smtClean="0"/>
            </a:br>
            <a:r>
              <a:rPr lang="en-US" sz="2200" dirty="0" smtClean="0"/>
              <a:t>Expand </a:t>
            </a:r>
            <a:r>
              <a:rPr lang="en-US" sz="2200" dirty="0"/>
              <a:t>the </a:t>
            </a:r>
            <a:r>
              <a:rPr lang="en-US" sz="2200" dirty="0" smtClean="0"/>
              <a:t>brackets.</a:t>
            </a:r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Write </a:t>
            </a:r>
            <a:r>
              <a:rPr lang="en-US" sz="2200" dirty="0"/>
              <a:t>an expression for the shaded area </a:t>
            </a:r>
            <a:endParaRPr lang="en-US" sz="2200" dirty="0" smtClean="0"/>
          </a:p>
          <a:p>
            <a:pPr marL="8001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Find </a:t>
            </a:r>
            <a:r>
              <a:rPr lang="en-US" sz="2200" i="1" dirty="0" smtClean="0"/>
              <a:t>x</a:t>
            </a:r>
            <a:r>
              <a:rPr lang="en-US" sz="2200" dirty="0" smtClean="0"/>
              <a:t> </a:t>
            </a:r>
            <a:r>
              <a:rPr lang="en-US" sz="2200" dirty="0"/>
              <a:t>if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the shaded</a:t>
            </a:r>
            <a:br>
              <a:rPr lang="en-US" sz="2200" dirty="0" smtClean="0"/>
            </a:br>
            <a:r>
              <a:rPr lang="en-US" sz="2200" dirty="0" smtClean="0"/>
              <a:t>area </a:t>
            </a:r>
            <a:r>
              <a:rPr lang="en-US" sz="2200" dirty="0"/>
              <a:t>is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31 </a:t>
            </a:r>
            <a:r>
              <a:rPr lang="en-US" sz="2200" dirty="0"/>
              <a:t>cm</a:t>
            </a:r>
            <a:r>
              <a:rPr lang="en-US" sz="2200" baseline="30000" dirty="0"/>
              <a:t>2</a:t>
            </a:r>
            <a:r>
              <a:rPr lang="en-US" sz="2200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2.7 – More Expanding and Factorising</a:t>
            </a:r>
            <a:endParaRPr lang="en-GB" sz="36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4869160"/>
            <a:ext cx="2592288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275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2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Problem-solving / Reasoning</a:t>
            </a:r>
            <a:r>
              <a:rPr lang="en-US" sz="2200" dirty="0" smtClean="0"/>
              <a:t> </a:t>
            </a:r>
            <a:r>
              <a:rPr lang="en-US" sz="2200" dirty="0"/>
              <a:t>The two rectangles shown have the same area. Find </a:t>
            </a:r>
            <a:r>
              <a:rPr lang="en-US" sz="2200" i="1" dirty="0"/>
              <a:t>x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2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/>
              <a:t>Copy and complete these </a:t>
            </a:r>
            <a:r>
              <a:rPr lang="en-US" sz="2200" dirty="0" err="1"/>
              <a:t>factorisations</a:t>
            </a:r>
            <a:r>
              <a:rPr lang="en-US" sz="2200" dirty="0"/>
              <a:t>, </a:t>
            </a:r>
            <a:endParaRPr lang="en-US" sz="2200" dirty="0" smtClean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4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- 9 </a:t>
            </a:r>
            <a:r>
              <a:rPr lang="en-US" sz="2200" dirty="0"/>
              <a:t>= </a:t>
            </a:r>
            <a:r>
              <a:rPr lang="en-US" sz="2200" dirty="0" smtClean="0"/>
              <a:t>(2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/>
              <a:t>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- </a:t>
            </a:r>
            <a:r>
              <a:rPr lang="en-US" sz="2200" dirty="0" smtClean="0">
                <a:sym typeface="Wingdings" panose="05000000000000000000" pitchFamily="2" charset="2"/>
              </a:rPr>
              <a:t>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/>
              <a:t>= (</a:t>
            </a:r>
            <a:r>
              <a:rPr lang="en-US" sz="2200" dirty="0" smtClean="0"/>
              <a:t>2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200" dirty="0" smtClean="0"/>
              <a:t>- </a:t>
            </a:r>
            <a:r>
              <a:rPr lang="en-US" sz="2200" dirty="0" smtClean="0">
                <a:sym typeface="Wingdings" panose="05000000000000000000" pitchFamily="2" charset="2"/>
              </a:rPr>
              <a:t>)</a:t>
            </a:r>
            <a:r>
              <a:rPr lang="en-US" sz="2200" dirty="0" smtClean="0"/>
              <a:t>(2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/>
              <a:t> </a:t>
            </a:r>
            <a:r>
              <a:rPr lang="en-US" sz="2200" dirty="0"/>
              <a:t>+ </a:t>
            </a:r>
            <a:r>
              <a:rPr lang="en-US" sz="2200" dirty="0" smtClean="0">
                <a:sym typeface="Wingdings" panose="05000000000000000000" pitchFamily="2" charset="2"/>
              </a:rPr>
              <a:t>)</a:t>
            </a:r>
            <a:r>
              <a:rPr lang="en-US" sz="2200" dirty="0" smtClean="0"/>
              <a:t> 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200" dirty="0" smtClean="0"/>
              <a:t>16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 smtClean="0"/>
              <a:t> </a:t>
            </a:r>
            <a:r>
              <a:rPr lang="en-US" sz="2200" dirty="0"/>
              <a:t>- 1 = </a:t>
            </a:r>
            <a:r>
              <a:rPr lang="en-US" sz="2200" dirty="0" smtClean="0"/>
              <a:t>(</a:t>
            </a:r>
            <a:r>
              <a:rPr lang="en-US" sz="2200" dirty="0" smtClean="0">
                <a:sym typeface="Wingdings" panose="05000000000000000000" pitchFamily="2" charset="2"/>
              </a:rPr>
              <a:t>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  <a:r>
              <a:rPr lang="pt-BR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 smtClean="0">
                <a:sym typeface="Wingdings" panose="05000000000000000000" pitchFamily="2" charset="2"/>
              </a:rPr>
              <a:t> – </a:t>
            </a:r>
            <a:r>
              <a:rPr lang="en-US" sz="2200" baseline="30000" dirty="0" smtClean="0">
                <a:sym typeface="Wingdings" panose="05000000000000000000" pitchFamily="2" charset="2"/>
              </a:rPr>
              <a:t>2</a:t>
            </a:r>
            <a:r>
              <a:rPr lang="en-US" sz="2200" dirty="0" smtClean="0"/>
              <a:t> = (</a:t>
            </a:r>
            <a:r>
              <a:rPr lang="en-US" sz="2200" dirty="0" smtClean="0">
                <a:sym typeface="Wingdings" panose="05000000000000000000" pitchFamily="2" charset="2"/>
              </a:rPr>
              <a:t>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smtClean="0"/>
              <a:t>-</a:t>
            </a:r>
            <a:r>
              <a:rPr lang="en-US" sz="2200" dirty="0">
                <a:sym typeface="Wingdings" panose="05000000000000000000" pitchFamily="2" charset="2"/>
              </a:rPr>
              <a:t> </a:t>
            </a:r>
            <a:r>
              <a:rPr lang="en-US" sz="2200" dirty="0" smtClean="0"/>
              <a:t>)(</a:t>
            </a:r>
            <a:r>
              <a:rPr lang="en-US" sz="2200" dirty="0" smtClean="0">
                <a:sym typeface="Wingdings" panose="05000000000000000000" pitchFamily="2" charset="2"/>
              </a:rPr>
              <a:t>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/>
              <a:t> </a:t>
            </a:r>
            <a:r>
              <a:rPr lang="en-US" sz="2200" dirty="0"/>
              <a:t>+ </a:t>
            </a:r>
            <a:r>
              <a:rPr lang="en-US" sz="2200" dirty="0">
                <a:sym typeface="Wingdings" panose="05000000000000000000" pitchFamily="2" charset="2"/>
              </a:rPr>
              <a:t>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2.7 – More Expanding and Factorising</a:t>
            </a:r>
            <a:endParaRPr lang="en-GB" sz="36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2304748"/>
            <a:ext cx="4392488" cy="21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797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defTabSz="1066800">
              <a:buClr>
                <a:srgbClr val="C00000"/>
              </a:buClr>
              <a:buFont typeface="+mj-lt"/>
              <a:buAutoNum type="arabicPeriod" startAt="14"/>
              <a:tabLst>
                <a:tab pos="857250" algn="l"/>
                <a:tab pos="2800350" algn="l"/>
                <a:tab pos="6286500" algn="l"/>
              </a:tabLst>
            </a:pPr>
            <a:r>
              <a:rPr lang="en-US" sz="3200" dirty="0"/>
              <a:t>Factorise</a:t>
            </a:r>
          </a:p>
          <a:p>
            <a:pPr marL="1028700" lvl="2" indent="-5715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3200" dirty="0" smtClean="0"/>
              <a:t>9</a:t>
            </a:r>
            <a:r>
              <a:rPr lang="en-US" sz="3200" i="1" dirty="0" smtClean="0"/>
              <a:t>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- </a:t>
            </a:r>
            <a:r>
              <a:rPr lang="en-US" sz="3200" dirty="0"/>
              <a:t>25 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b.</a:t>
            </a:r>
            <a:r>
              <a:rPr lang="en-US" sz="3200" dirty="0" smtClean="0"/>
              <a:t>  25</a:t>
            </a:r>
            <a:r>
              <a:rPr lang="en-US" sz="3200" i="1" dirty="0" smtClean="0"/>
              <a:t>c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- 81</a:t>
            </a:r>
            <a:endParaRPr lang="en-US" sz="3200" dirty="0"/>
          </a:p>
          <a:p>
            <a:pPr marL="1028700" lvl="2" indent="-571500" defTabSz="1066800">
              <a:buClr>
                <a:srgbClr val="C00000"/>
              </a:buClr>
              <a:buFont typeface="+mj-lt"/>
              <a:buAutoNum type="alphaLcPeriod" startAt="3"/>
              <a:tabLst>
                <a:tab pos="857250" algn="l"/>
                <a:tab pos="2800350" algn="l"/>
                <a:tab pos="6286500" algn="l"/>
              </a:tabLst>
            </a:pPr>
            <a:r>
              <a:rPr lang="en-US" sz="3200" i="1" dirty="0" smtClean="0"/>
              <a:t>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- 49</a:t>
            </a:r>
            <a:r>
              <a:rPr lang="en-US" sz="3200" i="1" dirty="0" smtClean="0"/>
              <a:t>y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2.7 – More Expanding and Factorising</a:t>
            </a:r>
            <a:endParaRPr lang="en-GB" sz="3600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05543" cy="7055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5905" y="2780928"/>
            <a:ext cx="5130191" cy="2393101"/>
            <a:chOff x="3483872" y="1089031"/>
            <a:chExt cx="5264592" cy="2393101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491880" y="1089031"/>
              <a:ext cx="5256584" cy="2393101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63889" y="1666250"/>
              <a:ext cx="509513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2800" dirty="0" smtClean="0"/>
                <a:t>Factorise </a:t>
              </a:r>
              <a:r>
                <a:rPr lang="en-US" sz="2800" i="1" dirty="0" smtClean="0"/>
                <a:t>x</a:t>
              </a:r>
              <a:r>
                <a:rPr lang="en-US" sz="2800" baseline="30000" dirty="0" smtClean="0"/>
                <a:t>2</a:t>
              </a:r>
              <a:r>
                <a:rPr lang="en-US" sz="2800" dirty="0" smtClean="0"/>
                <a:t> </a:t>
              </a:r>
              <a:r>
                <a:rPr lang="en-US" sz="2800" dirty="0"/>
                <a:t>+-</a:t>
              </a:r>
              <a:r>
                <a:rPr lang="en-US" sz="2800" dirty="0" smtClean="0"/>
                <a:t>11</a:t>
              </a:r>
              <a:r>
                <a:rPr lang="en-US" sz="2800" i="1" dirty="0" smtClean="0"/>
                <a:t>x</a:t>
              </a:r>
              <a:r>
                <a:rPr lang="en-US" sz="2800" dirty="0" smtClean="0"/>
                <a:t> </a:t>
              </a:r>
              <a:r>
                <a:rPr lang="en-US" sz="2800" dirty="0"/>
                <a:t>+ 30 </a:t>
              </a:r>
              <a:r>
                <a:rPr lang="en-US" sz="2800" dirty="0" smtClean="0"/>
                <a:t>	</a:t>
              </a:r>
              <a:br>
                <a:rPr lang="en-US" sz="2800" dirty="0" smtClean="0"/>
              </a:br>
              <a:r>
                <a:rPr lang="en-US" sz="2800" dirty="0" smtClean="0"/>
                <a:t>	</a:t>
              </a:r>
              <a:r>
                <a:rPr lang="en-US" sz="2800" b="1" dirty="0" smtClean="0"/>
                <a:t>(</a:t>
              </a:r>
              <a:r>
                <a:rPr lang="en-US" sz="2800" b="1" dirty="0"/>
                <a:t>2 marks)</a:t>
              </a:r>
              <a:r>
                <a:rPr lang="en-US" sz="2800" dirty="0"/>
                <a:t> </a:t>
              </a:r>
              <a:endParaRPr lang="en-US" sz="2800" dirty="0" smtClean="0"/>
            </a:p>
            <a:p>
              <a:pPr marL="457200" indent="-4572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2800" dirty="0" smtClean="0"/>
                <a:t>Expand </a:t>
              </a:r>
              <a:r>
                <a:rPr lang="en-US" sz="2800" dirty="0"/>
                <a:t>(</a:t>
              </a:r>
              <a:r>
                <a:rPr lang="en-US" sz="2800" dirty="0" smtClean="0"/>
                <a:t>3u - 4v)</a:t>
              </a:r>
              <a:r>
                <a:rPr lang="en-US" sz="2800" baseline="30000" dirty="0" smtClean="0"/>
                <a:t>2	</a:t>
              </a:r>
              <a:r>
                <a:rPr lang="en-US" sz="2800" dirty="0" smtClean="0"/>
                <a:t> </a:t>
              </a:r>
              <a:br>
                <a:rPr lang="en-US" sz="2800" dirty="0" smtClean="0"/>
              </a:br>
              <a:r>
                <a:rPr lang="en-US" sz="2800" dirty="0" smtClean="0"/>
                <a:t>	</a:t>
              </a:r>
              <a:r>
                <a:rPr lang="en-US" sz="2800" b="1" dirty="0" smtClean="0"/>
                <a:t>(</a:t>
              </a:r>
              <a:r>
                <a:rPr lang="en-US" sz="2800" b="1" dirty="0"/>
                <a:t>3 marks)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 flipH="1">
            <a:off x="313708" y="5325015"/>
            <a:ext cx="5114583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check your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expanding the brackets.</a:t>
            </a:r>
          </a:p>
        </p:txBody>
      </p:sp>
    </p:spTree>
    <p:extLst>
      <p:ext uri="{BB962C8B-B14F-4D97-AF65-F5344CB8AC3E}">
        <p14:creationId xmlns:p14="http://schemas.microsoft.com/office/powerpoint/2010/main" val="27295046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</a:t>
            </a:r>
            <a:r>
              <a:rPr lang="en-GB" sz="4000" dirty="0"/>
              <a:t>– </a:t>
            </a:r>
            <a:r>
              <a:rPr lang="en-GB" sz="4000" dirty="0" smtClean="0"/>
              <a:t>Problem Solving</a:t>
            </a:r>
            <a:endParaRPr lang="en-GB" sz="4000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31892"/>
              </p:ext>
            </p:extLst>
          </p:nvPr>
        </p:nvGraphicFramePr>
        <p:xfrm>
          <a:off x="251518" y="1268761"/>
          <a:ext cx="8568952" cy="112257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42238"/>
                <a:gridCol w="6426714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412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smaller numbers to help you solve problems.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79512" y="2420898"/>
            <a:ext cx="8741188" cy="4248462"/>
            <a:chOff x="150164" y="6494199"/>
            <a:chExt cx="8568952" cy="4248462"/>
          </a:xfrm>
        </p:grpSpPr>
        <p:sp>
          <p:nvSpPr>
            <p:cNvPr id="18" name="Rectangle 17"/>
            <p:cNvSpPr/>
            <p:nvPr/>
          </p:nvSpPr>
          <p:spPr>
            <a:xfrm flipH="1">
              <a:off x="150164" y="6695399"/>
              <a:ext cx="8568952" cy="4047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factory makes boxes of Christmas crackers. Each box contains 12 crackers.</a:t>
              </a:r>
            </a:p>
            <a:p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factory has 13 machines. Each day, each machine makes 1638 boxes of Christmas crackers. The same number of boxes is loaded on to each of 18 lorries, </a:t>
              </a:r>
              <a:endPara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Clr>
                  <a:srgbClr val="C00000"/>
                </a:buClr>
                <a:buFont typeface="+mj-lt"/>
                <a:buAutoNum type="alphaLcPeriod"/>
              </a:pP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many crackers are on one lorry? </a:t>
              </a:r>
              <a:endPara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Clr>
                  <a:srgbClr val="C00000"/>
                </a:buClr>
                <a:buFont typeface="+mj-lt"/>
                <a:buAutoNum type="alphaLcPeriod"/>
              </a:pP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expression for the number of crackers on a lorry when</a:t>
              </a:r>
            </a:p>
            <a:p>
              <a:pPr marL="742950" indent="-34290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box contains </a:t>
              </a:r>
              <a:r>
                <a:rPr lang="en-US" sz="22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Christmas crackers</a:t>
              </a:r>
            </a:p>
            <a:p>
              <a:pPr marL="742950" indent="-34290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made in a factory that has m machines</a:t>
              </a:r>
            </a:p>
            <a:p>
              <a:pPr marL="742950" indent="-34290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machine makes </a:t>
              </a:r>
              <a:r>
                <a:rPr lang="en-US" sz="22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boxes of Christmas crackers per day</a:t>
              </a:r>
            </a:p>
            <a:p>
              <a:pPr marL="742950" indent="-34290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same number of boxes is loaded on to each of n lorries.</a:t>
              </a:r>
            </a:p>
          </p:txBody>
        </p:sp>
        <p:sp>
          <p:nvSpPr>
            <p:cNvPr id="19" name="Pentagon 1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7529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</a:t>
            </a:r>
            <a:r>
              <a:rPr lang="en-GB" sz="4000" dirty="0"/>
              <a:t>– </a:t>
            </a:r>
            <a:r>
              <a:rPr lang="en-GB" sz="4000" dirty="0" smtClean="0"/>
              <a:t>Prior Knowledge Check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31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>
              <a:buClr>
                <a:srgbClr val="C00000"/>
              </a:buClr>
              <a:tabLst>
                <a:tab pos="736600" algn="l"/>
                <a:tab pos="2743200" algn="l"/>
              </a:tabLst>
            </a:pPr>
            <a:r>
              <a:rPr lang="en-US" sz="2400" b="1" dirty="0" smtClean="0"/>
              <a:t>Algebraic </a:t>
            </a:r>
            <a:r>
              <a:rPr lang="en-US" sz="2400" b="1" dirty="0"/>
              <a:t>fluency</a:t>
            </a:r>
          </a:p>
          <a:p>
            <a:pPr marL="566738" indent="-566738">
              <a:buClr>
                <a:srgbClr val="C00000"/>
              </a:buClr>
              <a:buFont typeface="+mj-lt"/>
              <a:buAutoNum type="arabicPeriod" startAt="11"/>
              <a:tabLst>
                <a:tab pos="736600" algn="l"/>
                <a:tab pos="2743200" algn="l"/>
              </a:tabLst>
            </a:pPr>
            <a:r>
              <a:rPr lang="en-US" sz="2400" dirty="0"/>
              <a:t>Find the value </a:t>
            </a:r>
            <a:r>
              <a:rPr lang="en-US" sz="2400" dirty="0" smtClean="0"/>
              <a:t>of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in the </a:t>
            </a:r>
            <a:r>
              <a:rPr lang="en-US" sz="2400" dirty="0" smtClean="0"/>
              <a:t>formula</a:t>
            </a:r>
            <a:br>
              <a:rPr lang="en-US" sz="2400" dirty="0" smtClean="0"/>
            </a:br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/>
              <a:t>= 2</a:t>
            </a:r>
            <a:r>
              <a:rPr lang="en-US" sz="2400" i="1" dirty="0"/>
              <a:t>ax</a:t>
            </a:r>
            <a:r>
              <a:rPr lang="en-US" sz="2400" dirty="0"/>
              <a:t> - </a:t>
            </a:r>
            <a:r>
              <a:rPr lang="en-US" sz="2400" i="1" dirty="0"/>
              <a:t>b</a:t>
            </a:r>
            <a:r>
              <a:rPr lang="en-US" sz="2400" dirty="0"/>
              <a:t> when </a:t>
            </a:r>
            <a:r>
              <a:rPr lang="en-US" sz="2400" i="1" dirty="0"/>
              <a:t>R</a:t>
            </a:r>
            <a:r>
              <a:rPr lang="en-US" sz="2400" dirty="0"/>
              <a:t> = 23, </a:t>
            </a:r>
            <a:r>
              <a:rPr lang="en-US" sz="2400" i="1" dirty="0"/>
              <a:t>a</a:t>
            </a:r>
            <a:r>
              <a:rPr lang="en-US" sz="2400" dirty="0"/>
              <a:t> = 3 and </a:t>
            </a:r>
            <a:r>
              <a:rPr lang="en-US" sz="2400" i="1" dirty="0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= 7.</a:t>
            </a:r>
          </a:p>
          <a:p>
            <a:pPr marL="566738" indent="-566738">
              <a:buClr>
                <a:srgbClr val="C00000"/>
              </a:buClr>
              <a:buFont typeface="+mj-lt"/>
              <a:buAutoNum type="arabicPeriod" startAt="11"/>
              <a:tabLst>
                <a:tab pos="736600" algn="l"/>
                <a:tab pos="2743200" algn="l"/>
              </a:tabLst>
            </a:pPr>
            <a:r>
              <a:rPr lang="en-US" sz="2400" dirty="0" smtClean="0"/>
              <a:t>Write </a:t>
            </a:r>
            <a:r>
              <a:rPr lang="en-US" sz="2400" dirty="0"/>
              <a:t>an equation and use it to find the value </a:t>
            </a:r>
            <a:r>
              <a:rPr lang="en-US" sz="2400" dirty="0" smtClean="0"/>
              <a:t>of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in the diagram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566738" indent="-566738">
              <a:buClr>
                <a:srgbClr val="C00000"/>
              </a:buClr>
              <a:buFont typeface="+mj-lt"/>
              <a:buAutoNum type="arabicPeriod" startAt="11"/>
              <a:tabLst>
                <a:tab pos="736600" algn="l"/>
                <a:tab pos="2743200" algn="l"/>
              </a:tabLst>
            </a:pPr>
            <a:r>
              <a:rPr lang="en-US" sz="2400" dirty="0" smtClean="0"/>
              <a:t>Make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the subject of each.</a:t>
            </a:r>
          </a:p>
          <a:p>
            <a:pPr marL="1023938" lvl="1" indent="-56673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dirty="0"/>
              <a:t>5 =y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b.</a:t>
            </a:r>
            <a:r>
              <a:rPr lang="en-US" sz="2400" dirty="0" smtClean="0"/>
              <a:t>  </a:t>
            </a:r>
            <a:r>
              <a:rPr lang="en-US" sz="2400" dirty="0"/>
              <a:t>4</a:t>
            </a:r>
            <a:r>
              <a:rPr lang="en-US" sz="2400" i="1" dirty="0"/>
              <a:t>x</a:t>
            </a:r>
            <a:r>
              <a:rPr lang="en-US" sz="2400" dirty="0"/>
              <a:t> = </a:t>
            </a:r>
            <a:r>
              <a:rPr lang="en-US" sz="2400" i="1" dirty="0"/>
              <a:t>y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03" y="3545080"/>
            <a:ext cx="4777068" cy="20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204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2 – Problem Solving</a:t>
            </a:r>
            <a:endParaRPr lang="en-GB" b="1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165831" y="1052736"/>
            <a:ext cx="8654641" cy="5610238"/>
            <a:chOff x="150164" y="6556915"/>
            <a:chExt cx="8400109" cy="5610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 flipH="1">
                  <a:off x="150164" y="6695399"/>
                  <a:ext cx="8400109" cy="54717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a.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Using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smaller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numbers: Each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box of Christmas crackers contains 2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crackers, 3 machines. Each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machine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makes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 boxes of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crackers. 4 lorries</a:t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Total number of crackers on 1 lorry = 5 x 2 x 3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÷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4</a:t>
                  </a: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Using numbers from the question:</a:t>
                  </a: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Total number of crackers on 1 lorry </a:t>
                  </a: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= 1638 x 12 x 13 ÷ 18</a:t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= 14196</a:t>
                  </a:r>
                  <a:b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Total number of crackers on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lorry</a:t>
                  </a:r>
                </a:p>
                <a:p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=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𝑏𝑐𝑚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95399"/>
                  <a:ext cx="8400109" cy="54717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Pentagon 18"/>
            <p:cNvSpPr/>
            <p:nvPr/>
          </p:nvSpPr>
          <p:spPr>
            <a:xfrm>
              <a:off x="150164" y="6556915"/>
              <a:ext cx="2695391" cy="369332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flipH="1">
            <a:off x="5344126" y="1805335"/>
            <a:ext cx="3260321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the numbers in the question with smaller numbers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004049" y="1772816"/>
            <a:ext cx="340079" cy="1440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492896"/>
            <a:ext cx="7211761" cy="1639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4572002" y="4584030"/>
            <a:ext cx="417646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picture to help you calculate how many crackers on one lorry. Then replace the smaller numbers with the corresponding numbers in the questions.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273987" y="4632650"/>
            <a:ext cx="340080" cy="177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flipH="1">
            <a:off x="5344126" y="5766355"/>
            <a:ext cx="340433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the numbers in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calculation with the corresponding letters to write an expression.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>
            <a:stCxn id="15" idx="3"/>
          </p:cNvCxnSpPr>
          <p:nvPr/>
        </p:nvCxnSpPr>
        <p:spPr>
          <a:xfrm flipH="1">
            <a:off x="3203849" y="6181854"/>
            <a:ext cx="2140277" cy="2126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flipH="1">
            <a:off x="7003267" y="3590357"/>
            <a:ext cx="1601181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picture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663191" y="3442211"/>
            <a:ext cx="340079" cy="1440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73988" y="3567643"/>
            <a:ext cx="1898230" cy="504056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009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000" dirty="0"/>
              <a:t>Luke is revising for a Spanish exam. Every day he reads 11 pages of his Spanish vocabulary book. There are 15 words on every page. After three weeks, he has only 35 words left, </a:t>
            </a:r>
            <a:endParaRPr lang="en-US" sz="2000" dirty="0" smtClean="0"/>
          </a:p>
          <a:p>
            <a:pPr marL="1028700" lvl="2" indent="-5715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000" dirty="0" smtClean="0"/>
              <a:t>How </a:t>
            </a:r>
            <a:r>
              <a:rPr lang="en-US" sz="2000" dirty="0"/>
              <a:t>many words are in his Spanish vocabulary book? </a:t>
            </a:r>
            <a:endParaRPr lang="en-US" sz="2000" dirty="0" smtClean="0"/>
          </a:p>
          <a:p>
            <a:pPr marL="1028700" lvl="2" indent="-5715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000" dirty="0" smtClean="0"/>
              <a:t>Write </a:t>
            </a:r>
            <a:r>
              <a:rPr lang="en-US" sz="2000" dirty="0"/>
              <a:t>an expression for the number of words in </a:t>
            </a:r>
            <a:r>
              <a:rPr lang="en-US" sz="2000" dirty="0" smtClean="0"/>
              <a:t>a vocabulary </a:t>
            </a:r>
            <a:r>
              <a:rPr lang="en-US" sz="2000" dirty="0"/>
              <a:t>book when someone reads </a:t>
            </a:r>
            <a:r>
              <a:rPr lang="en-US" sz="2000" i="1" dirty="0"/>
              <a:t>x</a:t>
            </a:r>
            <a:r>
              <a:rPr lang="en-US" sz="2000" dirty="0"/>
              <a:t> pages per day, there are </a:t>
            </a:r>
            <a:r>
              <a:rPr lang="en-US" sz="2000" i="1" dirty="0"/>
              <a:t>y</a:t>
            </a:r>
            <a:r>
              <a:rPr lang="en-US" sz="2000" dirty="0"/>
              <a:t> words on every page, and after </a:t>
            </a:r>
            <a:r>
              <a:rPr lang="en-US" sz="2000" i="1" dirty="0"/>
              <a:t>z</a:t>
            </a:r>
            <a:r>
              <a:rPr lang="en-US" sz="2000" dirty="0"/>
              <a:t> weeks, the person has only </a:t>
            </a:r>
            <a:r>
              <a:rPr lang="en-US" sz="2000" i="1" dirty="0"/>
              <a:t>m</a:t>
            </a:r>
            <a:r>
              <a:rPr lang="en-US" sz="2000" dirty="0"/>
              <a:t> words left.</a:t>
            </a:r>
            <a:endParaRPr lang="en-US" sz="2000" baseline="30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>
            <a:off x="223753" y="5273913"/>
            <a:ext cx="5204539" cy="132343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Q1a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Replace each number in the question with a smaller number and draw a picture too. There is no 'correct' picture. There is also no ‘correct’ smaller number.</a:t>
            </a:r>
          </a:p>
        </p:txBody>
      </p:sp>
    </p:spTree>
    <p:extLst>
      <p:ext uri="{BB962C8B-B14F-4D97-AF65-F5344CB8AC3E}">
        <p14:creationId xmlns:p14="http://schemas.microsoft.com/office/powerpoint/2010/main" val="1893661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6800">
              <a:buClr>
                <a:srgbClr val="C00000"/>
              </a:buClr>
              <a:buFont typeface="+mj-lt"/>
              <a:buAutoNum type="arabicPeriod" startAt="2"/>
              <a:tabLst>
                <a:tab pos="857250" algn="l"/>
                <a:tab pos="2800350" algn="l"/>
                <a:tab pos="6286500" algn="l"/>
              </a:tabLst>
            </a:pPr>
            <a:r>
              <a:rPr lang="en-US" sz="1900" dirty="0"/>
              <a:t>A farmer grows strawberries. The </a:t>
            </a:r>
            <a:r>
              <a:rPr lang="en-US" sz="1900" dirty="0" smtClean="0"/>
              <a:t>farmer </a:t>
            </a:r>
            <a:r>
              <a:rPr lang="en-US" sz="1900" dirty="0"/>
              <a:t>employs 28 fruit </a:t>
            </a:r>
            <a:r>
              <a:rPr lang="en-US" sz="1900" dirty="0" smtClean="0"/>
              <a:t>pickers. Each </a:t>
            </a:r>
            <a:r>
              <a:rPr lang="en-US" sz="1900" dirty="0"/>
              <a:t>day, each fruit picker picks 36 kg of </a:t>
            </a:r>
            <a:r>
              <a:rPr lang="en-US" sz="1900" dirty="0" smtClean="0"/>
              <a:t>strawberries.</a:t>
            </a:r>
            <a:br>
              <a:rPr lang="en-US" sz="1900" dirty="0" smtClean="0"/>
            </a:br>
            <a:r>
              <a:rPr lang="en-US" sz="1900" dirty="0" smtClean="0"/>
              <a:t>All </a:t>
            </a:r>
            <a:r>
              <a:rPr lang="en-US" sz="1900" dirty="0"/>
              <a:t>the strawberries are packaged into plastic </a:t>
            </a:r>
            <a:r>
              <a:rPr lang="en-US" sz="1900" dirty="0" smtClean="0"/>
              <a:t>tubs. Each </a:t>
            </a:r>
            <a:r>
              <a:rPr lang="en-US" sz="1900" dirty="0"/>
              <a:t>plastic tub contains 0.25 kg of </a:t>
            </a:r>
            <a:r>
              <a:rPr lang="en-US" sz="1900" dirty="0" smtClean="0"/>
              <a:t>strawberries.</a:t>
            </a:r>
            <a:br>
              <a:rPr lang="en-US" sz="1900" dirty="0" smtClean="0"/>
            </a:br>
            <a:r>
              <a:rPr lang="en-US" sz="1900" dirty="0" smtClean="0"/>
              <a:t>Then </a:t>
            </a:r>
            <a:r>
              <a:rPr lang="en-US" sz="1900" dirty="0"/>
              <a:t>the same number of plastic tubs is put into each of 63 boxes, </a:t>
            </a:r>
            <a:endParaRPr lang="en-US" sz="1900" dirty="0" smtClean="0"/>
          </a:p>
          <a:p>
            <a:pPr marL="6858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How </a:t>
            </a:r>
            <a:r>
              <a:rPr lang="en-US" sz="1900" dirty="0"/>
              <a:t>many plastic tubs are put into each box? </a:t>
            </a:r>
            <a:endParaRPr lang="en-US" sz="1900" dirty="0" smtClean="0"/>
          </a:p>
          <a:p>
            <a:pPr marL="685800" lvl="2" indent="-3429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1900" dirty="0" smtClean="0"/>
              <a:t>Write </a:t>
            </a:r>
            <a:r>
              <a:rPr lang="en-US" sz="1900" dirty="0"/>
              <a:t>an expression for the number of plastic tubs in a box </a:t>
            </a:r>
            <a:r>
              <a:rPr lang="en-US" sz="1900" dirty="0" smtClean="0"/>
              <a:t>when </a:t>
            </a:r>
            <a:r>
              <a:rPr lang="en-US" sz="1900" b="1" i="1" dirty="0" smtClean="0"/>
              <a:t>p</a:t>
            </a:r>
            <a:r>
              <a:rPr lang="en-US" sz="1900" dirty="0" smtClean="0"/>
              <a:t> </a:t>
            </a:r>
            <a:r>
              <a:rPr lang="en-US" sz="1900" dirty="0"/>
              <a:t>fruit pickers each pick </a:t>
            </a:r>
            <a:r>
              <a:rPr lang="en-US" sz="1900" b="1" i="1" dirty="0"/>
              <a:t>q</a:t>
            </a:r>
            <a:r>
              <a:rPr lang="en-US" sz="1900" dirty="0"/>
              <a:t> kg of strawberries, these are packaged into plastic tubs, each containing </a:t>
            </a:r>
            <a:r>
              <a:rPr lang="en-US" sz="1900" b="1" i="1" dirty="0"/>
              <a:t>s</a:t>
            </a:r>
            <a:r>
              <a:rPr lang="en-US" sz="1900" dirty="0"/>
              <a:t> kg of strawberries, and the same number of tubs is loaded into each </a:t>
            </a:r>
            <a:r>
              <a:rPr lang="en-US" sz="1900" dirty="0" smtClean="0"/>
              <a:t>of </a:t>
            </a:r>
            <a:r>
              <a:rPr lang="en-US" sz="1900" b="1" i="1" dirty="0" smtClean="0"/>
              <a:t>t</a:t>
            </a:r>
            <a:r>
              <a:rPr lang="en-US" sz="1900" dirty="0" smtClean="0"/>
              <a:t> </a:t>
            </a:r>
            <a:r>
              <a:rPr lang="en-US" sz="1900" dirty="0"/>
              <a:t>boxes.</a:t>
            </a:r>
            <a:endParaRPr lang="en-US" sz="1900" baseline="30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>
            <a:off x="251520" y="6171401"/>
            <a:ext cx="5204539" cy="35394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Q2a </a:t>
            </a:r>
            <a:r>
              <a:rPr lang="en-US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a whole number instead of 0.25 kg.</a:t>
            </a:r>
          </a:p>
        </p:txBody>
      </p:sp>
    </p:spTree>
    <p:extLst>
      <p:ext uri="{BB962C8B-B14F-4D97-AF65-F5344CB8AC3E}">
        <p14:creationId xmlns:p14="http://schemas.microsoft.com/office/powerpoint/2010/main" val="29968293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6800">
              <a:buClr>
                <a:srgbClr val="C00000"/>
              </a:buClr>
              <a:buFont typeface="+mj-lt"/>
              <a:buAutoNum type="arabicPeriod" startAt="3"/>
              <a:tabLst>
                <a:tab pos="857250" algn="l"/>
                <a:tab pos="2800350" algn="l"/>
                <a:tab pos="6286500" algn="l"/>
              </a:tabLst>
            </a:pPr>
            <a:r>
              <a:rPr lang="en-US" sz="2130" dirty="0"/>
              <a:t>A vending </a:t>
            </a:r>
            <a:r>
              <a:rPr lang="en-US" sz="2130" dirty="0" smtClean="0"/>
              <a:t>machine </a:t>
            </a:r>
            <a:r>
              <a:rPr lang="en-US" sz="2130" dirty="0"/>
              <a:t>has 24 different products. It stores 15 of each of these </a:t>
            </a:r>
            <a:r>
              <a:rPr lang="en-US" sz="2130" dirty="0" smtClean="0"/>
              <a:t>products.</a:t>
            </a:r>
            <a:br>
              <a:rPr lang="en-US" sz="2130" dirty="0" smtClean="0"/>
            </a:br>
            <a:r>
              <a:rPr lang="en-US" sz="2130" dirty="0" smtClean="0"/>
              <a:t>On </a:t>
            </a:r>
            <a:r>
              <a:rPr lang="en-US" sz="2130" dirty="0"/>
              <a:t>average, people buy 35 products from the machine every day.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130" dirty="0" smtClean="0"/>
              <a:t>How </a:t>
            </a:r>
            <a:r>
              <a:rPr lang="en-US" sz="2130" dirty="0"/>
              <a:t>many products remain in the vending machine at the end of 7 days? </a:t>
            </a:r>
            <a:endParaRPr lang="en-US" sz="213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2130" dirty="0" smtClean="0"/>
              <a:t>Write </a:t>
            </a:r>
            <a:r>
              <a:rPr lang="en-US" sz="2130" dirty="0"/>
              <a:t>an expression for the number of products remaining in </a:t>
            </a:r>
            <a:r>
              <a:rPr lang="en-US" sz="2130" dirty="0" smtClean="0"/>
              <a:t>the </a:t>
            </a:r>
            <a:r>
              <a:rPr lang="en-US" sz="2130" dirty="0"/>
              <a:t>vending machine at the end of </a:t>
            </a:r>
            <a:r>
              <a:rPr lang="en-US" sz="2130" b="1" i="1" dirty="0"/>
              <a:t>n</a:t>
            </a:r>
            <a:r>
              <a:rPr lang="en-US" sz="2130" dirty="0"/>
              <a:t> days when a vending machine has </a:t>
            </a:r>
            <a:r>
              <a:rPr lang="en-US" sz="2130" b="1" i="1" dirty="0"/>
              <a:t>x</a:t>
            </a:r>
            <a:r>
              <a:rPr lang="en-US" sz="2130" dirty="0"/>
              <a:t> different products, it stores </a:t>
            </a:r>
            <a:r>
              <a:rPr lang="en-US" sz="2130" b="1" i="1" dirty="0"/>
              <a:t>y</a:t>
            </a:r>
            <a:r>
              <a:rPr lang="en-US" sz="2130" dirty="0"/>
              <a:t> of each of these products, and on average, people buy </a:t>
            </a:r>
            <a:r>
              <a:rPr lang="en-US" sz="2130" b="1" i="1" dirty="0"/>
              <a:t>m</a:t>
            </a:r>
            <a:r>
              <a:rPr lang="en-US" sz="2130" dirty="0"/>
              <a:t> products from the machine every day.</a:t>
            </a:r>
            <a:endParaRPr lang="en-US" sz="2130" baseline="30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306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558" y="1233451"/>
            <a:ext cx="85819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4"/>
              <a:tabLst>
                <a:tab pos="857250" algn="l"/>
                <a:tab pos="2800350" algn="l"/>
                <a:tab pos="6286500" algn="l"/>
              </a:tabLst>
            </a:pPr>
            <a:r>
              <a:rPr lang="en-US" sz="3000" dirty="0"/>
              <a:t>22 office workers send an email to each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other</a:t>
            </a:r>
            <a:r>
              <a:rPr lang="en-US" sz="3000" dirty="0"/>
              <a:t>, </a:t>
            </a:r>
            <a:endParaRPr lang="en-US" sz="3000" dirty="0" smtClean="0"/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3000" dirty="0" smtClean="0"/>
              <a:t>How </a:t>
            </a:r>
            <a:r>
              <a:rPr lang="en-US" sz="3000" dirty="0"/>
              <a:t>many emails are sent altogether?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857250" algn="l"/>
                <a:tab pos="2800350" algn="l"/>
                <a:tab pos="6286500" algn="l"/>
              </a:tabLst>
            </a:pPr>
            <a:r>
              <a:rPr lang="en-US" sz="3000" dirty="0" smtClean="0"/>
              <a:t>Write </a:t>
            </a:r>
            <a:r>
              <a:rPr lang="en-US" sz="3000" dirty="0"/>
              <a:t>an expression for the number of emails sent by </a:t>
            </a:r>
            <a:r>
              <a:rPr lang="en-US" sz="3000" b="1" i="1" dirty="0"/>
              <a:t>x</a:t>
            </a:r>
            <a:r>
              <a:rPr lang="en-US" sz="3000" dirty="0"/>
              <a:t> workers.</a:t>
            </a:r>
            <a:endParaRPr lang="en-US" sz="3000" baseline="30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196752"/>
            <a:ext cx="705543" cy="70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23752" y="3724577"/>
            <a:ext cx="8596719" cy="280076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it is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to try a series of smaller numbers to look for a pattern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lum contras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31" y="4509120"/>
            <a:ext cx="8466560" cy="19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014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49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85292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066800">
              <a:buClr>
                <a:srgbClr val="C00000"/>
              </a:buClr>
              <a:buFont typeface="+mj-lt"/>
              <a:buAutoNum type="arabicPeriod" startAt="5"/>
              <a:tabLst>
                <a:tab pos="857250" algn="l"/>
                <a:tab pos="2800350" algn="l"/>
                <a:tab pos="6286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 	Write </a:t>
            </a:r>
            <a:r>
              <a:rPr lang="en-US" sz="2200" dirty="0"/>
              <a:t>down the </a:t>
            </a:r>
            <a:r>
              <a:rPr lang="en-US" sz="2200" dirty="0" smtClean="0"/>
              <a:t>137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odd number.</a:t>
            </a:r>
            <a:endParaRPr lang="en-US" sz="2200" baseline="30000" dirty="0" smtClean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r>
              <a:rPr lang="en-US" sz="2200" dirty="0" smtClean="0"/>
              <a:t>Write </a:t>
            </a:r>
            <a:r>
              <a:rPr lang="en-US" sz="2200" dirty="0"/>
              <a:t>an expression for the </a:t>
            </a:r>
            <a:r>
              <a:rPr lang="en-US" sz="2200" i="1" dirty="0" smtClean="0"/>
              <a:t>n</a:t>
            </a:r>
            <a:r>
              <a:rPr lang="en-US" sz="2200" dirty="0" smtClean="0"/>
              <a:t>th </a:t>
            </a:r>
            <a:r>
              <a:rPr lang="en-US" sz="2200" dirty="0"/>
              <a:t>odd number</a:t>
            </a:r>
            <a:r>
              <a:rPr lang="en-US" sz="2200" dirty="0" smtClean="0"/>
              <a:t>.</a:t>
            </a:r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endParaRPr lang="en-US" sz="2200" dirty="0"/>
          </a:p>
          <a:p>
            <a:pPr marL="857250" lvl="2" indent="-400050" defTabSz="1066800">
              <a:buClr>
                <a:srgbClr val="C00000"/>
              </a:buClr>
              <a:buFont typeface="+mj-lt"/>
              <a:buAutoNum type="alphaLcPeriod" startAt="2"/>
              <a:tabLst>
                <a:tab pos="2800350" algn="l"/>
                <a:tab pos="6286500" algn="l"/>
              </a:tabLst>
            </a:pPr>
            <a:endParaRPr lang="en-US" sz="2200" dirty="0" smtClean="0"/>
          </a:p>
          <a:p>
            <a:pPr marL="457200" lvl="2" defTabSz="1066800">
              <a:buClr>
                <a:srgbClr val="C00000"/>
              </a:buClr>
              <a:tabLst>
                <a:tab pos="2800350" algn="l"/>
                <a:tab pos="6286500" algn="l"/>
              </a:tabLst>
            </a:pPr>
            <a:endParaRPr lang="en-US" sz="2200" dirty="0"/>
          </a:p>
          <a:p>
            <a:pPr marL="400050" lvl="1" indent="-400050" defTabSz="1066800">
              <a:buClr>
                <a:srgbClr val="C00000"/>
              </a:buClr>
              <a:buFont typeface="+mj-lt"/>
              <a:buAutoNum type="arabicPeriod" startAt="5"/>
              <a:tabLst>
                <a:tab pos="2800350" algn="l"/>
                <a:tab pos="6286500" algn="l"/>
              </a:tabLst>
            </a:pPr>
            <a:r>
              <a:rPr lang="en-US" sz="2200" dirty="0"/>
              <a:t>How many times do two or more odd digits appear in a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number </a:t>
            </a:r>
            <a:r>
              <a:rPr lang="en-US" sz="2200" dirty="0"/>
              <a:t>when counting from 0 to </a:t>
            </a:r>
            <a:r>
              <a:rPr lang="en-US" sz="2200" dirty="0" smtClean="0"/>
              <a:t>999?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1600" dirty="0" smtClean="0"/>
          </a:p>
          <a:p>
            <a:pPr marL="400050" lvl="1" indent="-400050" defTabSz="1066800">
              <a:buClr>
                <a:srgbClr val="C00000"/>
              </a:buClr>
              <a:buFont typeface="+mj-lt"/>
              <a:buAutoNum type="arabicPeriod" startAt="5"/>
              <a:tabLst>
                <a:tab pos="2800350" algn="l"/>
                <a:tab pos="6286500" algn="l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Reflect</a:t>
            </a:r>
            <a:r>
              <a:rPr lang="en-US" sz="2200" dirty="0" smtClean="0"/>
              <a:t> </a:t>
            </a:r>
            <a:r>
              <a:rPr lang="en-US" sz="2200" dirty="0"/>
              <a:t>Did using smaller numbers help </a:t>
            </a:r>
            <a:r>
              <a:rPr lang="en-US" sz="2200" dirty="0" smtClean="0"/>
              <a:t>you?</a:t>
            </a:r>
            <a:br>
              <a:rPr lang="en-US" sz="2200" dirty="0" smtClean="0"/>
            </a:br>
            <a:r>
              <a:rPr lang="en-US" sz="2200" dirty="0" smtClean="0"/>
              <a:t>Is </a:t>
            </a:r>
            <a:r>
              <a:rPr lang="en-US" sz="2200" dirty="0"/>
              <a:t>this a strategy you would use again to solve </a:t>
            </a:r>
            <a:r>
              <a:rPr lang="en-US" sz="2200" dirty="0" smtClean="0"/>
              <a:t>problems?</a:t>
            </a:r>
            <a:br>
              <a:rPr lang="en-US" sz="2200" dirty="0" smtClean="0"/>
            </a:br>
            <a:r>
              <a:rPr lang="en-US" sz="2200" dirty="0" smtClean="0"/>
              <a:t>What </a:t>
            </a:r>
            <a:r>
              <a:rPr lang="en-US" sz="2200" dirty="0"/>
              <a:t>other strategy or strategies helped you to solve these problems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196752"/>
            <a:ext cx="705543" cy="70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51519" y="2083495"/>
            <a:ext cx="7808554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Write down the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numbers. How do you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137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number?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251518" y="3645024"/>
            <a:ext cx="7808554" cy="144655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How many times do two or more odd digits appear in numbers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0-9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10-19      20-29      30-39...   100-109     110-119  120-129  130-139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64" y="2924944"/>
            <a:ext cx="720716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1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 </a:t>
            </a:r>
            <a:r>
              <a:rPr lang="en-GB" sz="4000" dirty="0"/>
              <a:t>– </a:t>
            </a:r>
            <a:r>
              <a:rPr lang="en-GB" sz="4000" dirty="0" smtClean="0"/>
              <a:t>Check up</a:t>
            </a:r>
            <a:endParaRPr lang="en-GB" sz="4000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98824"/>
              </p:ext>
            </p:extLst>
          </p:nvPr>
        </p:nvGraphicFramePr>
        <p:xfrm>
          <a:off x="251518" y="1268761"/>
          <a:ext cx="8568952" cy="112257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68952"/>
              </a:tblGrid>
              <a:tr h="47570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Check up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0441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how you did on your Student Progression Chart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flipH="1">
            <a:off x="251520" y="2550090"/>
            <a:ext cx="8568950" cy="40729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t" anchorCtr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Simplifying, expanding and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factorising</a:t>
            </a:r>
            <a:endParaRPr lang="en-US" sz="2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simplify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3(2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- 2(3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- 6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 3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simplify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+ 4)(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- 6)	b. (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8144" y="2636912"/>
            <a:ext cx="2880320" cy="38884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14" y="4121993"/>
            <a:ext cx="521209" cy="521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91767"/>
            <a:ext cx="521209" cy="521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19" y="4734614"/>
            <a:ext cx="521209" cy="521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5" y="5716103"/>
            <a:ext cx="521209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87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5124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1" indent="-571500" defTabSz="10668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3600" dirty="0"/>
                  <a:t>Simplify</a:t>
                </a:r>
              </a:p>
              <a:p>
                <a:pPr marL="10858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3600" dirty="0" smtClean="0"/>
                  <a:t>2</a:t>
                </a:r>
                <a:r>
                  <a:rPr lang="en-US" sz="3600" i="1" dirty="0" smtClean="0"/>
                  <a:t>x</a:t>
                </a:r>
                <a:r>
                  <a:rPr lang="en-US" sz="3600" baseline="30000" dirty="0" smtClean="0"/>
                  <a:t>-2</a:t>
                </a:r>
                <a:r>
                  <a:rPr lang="en-US" sz="3600" dirty="0" smtClean="0"/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600" dirty="0" smtClean="0"/>
                  <a:t>  4</a:t>
                </a:r>
                <a:r>
                  <a:rPr lang="en-US" sz="3600" i="1" dirty="0" smtClean="0"/>
                  <a:t>x</a:t>
                </a:r>
                <a:r>
                  <a:rPr lang="en-US" sz="3600" baseline="30000" dirty="0" smtClean="0"/>
                  <a:t>0</a:t>
                </a:r>
                <a:endParaRPr lang="en-US" sz="3600" baseline="30000" dirty="0"/>
              </a:p>
              <a:p>
                <a:pPr marL="1085850" lvl="2" indent="-514350" defTabSz="1066800">
                  <a:lnSpc>
                    <a:spcPts val="90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3600" dirty="0" smtClean="0"/>
                  <a:t>(9</a:t>
                </a:r>
                <a:r>
                  <a:rPr lang="en-US" sz="3600" i="1" dirty="0" smtClean="0"/>
                  <a:t>c</a:t>
                </a:r>
                <a:r>
                  <a:rPr lang="en-US" sz="3600" baseline="30000" dirty="0" smtClean="0"/>
                  <a:t>2</a:t>
                </a:r>
                <a:r>
                  <a:rPr lang="en-US" sz="3600" dirty="0" smtClean="0"/>
                  <a:t>)</a:t>
                </a:r>
                <a:r>
                  <a:rPr lang="en-US" sz="3600" baseline="30000" dirty="0" smtClean="0"/>
                  <a:t>½</a:t>
                </a:r>
                <a:r>
                  <a:rPr lang="en-US" sz="3600" dirty="0" smtClean="0"/>
                  <a:t> 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/>
                          <m:t>16</m:t>
                        </m:r>
                        <m:r>
                          <m:rPr>
                            <m:nor/>
                          </m:rPr>
                          <a:rPr lang="en-US" sz="3600" dirty="0"/>
                          <m:t>p</m:t>
                        </m:r>
                        <m:r>
                          <m:rPr>
                            <m:nor/>
                          </m:rPr>
                          <a:rPr lang="en-US" sz="3600" b="0" i="0" baseline="3000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sz="36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4</m:t>
                        </m:r>
                        <m:r>
                          <m:rPr>
                            <m:nor/>
                          </m:rPr>
                          <a:rPr lang="en-US" sz="3600" dirty="0"/>
                          <m:t>p</m:t>
                        </m:r>
                        <m:r>
                          <m:rPr>
                            <m:nor/>
                          </m:rPr>
                          <a:rPr lang="en-US" sz="3600" baseline="30000" dirty="0"/>
                          <m:t>3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571500" lvl="1" indent="-571500" defTabSz="10668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3600" dirty="0" smtClean="0"/>
                  <a:t>Expand </a:t>
                </a:r>
                <a:r>
                  <a:rPr lang="en-US" sz="3600" dirty="0"/>
                  <a:t>and simplify (2</a:t>
                </a:r>
                <a:r>
                  <a:rPr lang="en-US" sz="3600" i="1" dirty="0"/>
                  <a:t>s</a:t>
                </a:r>
                <a:r>
                  <a:rPr lang="en-US" sz="3600" dirty="0"/>
                  <a:t> - </a:t>
                </a:r>
                <a:r>
                  <a:rPr lang="en-US" sz="3600" i="1" dirty="0"/>
                  <a:t>r</a:t>
                </a:r>
                <a:r>
                  <a:rPr lang="en-US" sz="3600" dirty="0"/>
                  <a:t>)(</a:t>
                </a:r>
                <a:r>
                  <a:rPr lang="en-US" sz="3600" i="1" dirty="0"/>
                  <a:t>s</a:t>
                </a:r>
                <a:r>
                  <a:rPr lang="en-US" sz="3600" dirty="0"/>
                  <a:t> + 3</a:t>
                </a:r>
                <a:r>
                  <a:rPr lang="en-US" sz="3600" i="1" dirty="0"/>
                  <a:t>r</a:t>
                </a:r>
                <a:r>
                  <a:rPr lang="en-US" sz="3600" dirty="0"/>
                  <a:t>)</a:t>
                </a:r>
              </a:p>
              <a:p>
                <a:pPr marL="571500" lvl="1" indent="-571500" defTabSz="10668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3600" dirty="0" smtClean="0"/>
                  <a:t>Factorise</a:t>
                </a:r>
                <a:endParaRPr lang="en-US" sz="3600" dirty="0"/>
              </a:p>
              <a:p>
                <a:pPr marL="10858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3600" i="1" dirty="0" smtClean="0"/>
                  <a:t>x</a:t>
                </a:r>
                <a:r>
                  <a:rPr lang="en-US" sz="3600" baseline="30000" dirty="0" smtClean="0"/>
                  <a:t>2</a:t>
                </a:r>
                <a:r>
                  <a:rPr lang="en-US" sz="3600" dirty="0" smtClean="0"/>
                  <a:t> – 81	</a:t>
                </a:r>
              </a:p>
              <a:p>
                <a:pPr marL="1085850" lvl="2" indent="-514350" defTabSz="1066800">
                  <a:buClr>
                    <a:srgbClr val="C00000"/>
                  </a:buClr>
                  <a:buFont typeface="+mj-lt"/>
                  <a:buAutoNum type="alphaLcPeriod"/>
                  <a:tabLst>
                    <a:tab pos="2800350" algn="l"/>
                    <a:tab pos="6286500" algn="l"/>
                  </a:tabLst>
                </a:pPr>
                <a:r>
                  <a:rPr lang="en-US" sz="3600" i="1" dirty="0" smtClean="0"/>
                  <a:t>x</a:t>
                </a:r>
                <a:r>
                  <a:rPr lang="en-US" sz="3600" baseline="30000" dirty="0" smtClean="0"/>
                  <a:t>2</a:t>
                </a:r>
                <a:r>
                  <a:rPr lang="en-US" sz="3600" dirty="0" smtClean="0"/>
                  <a:t> – 9</a:t>
                </a:r>
                <a:r>
                  <a:rPr lang="en-US" sz="3600" i="1" dirty="0" smtClean="0"/>
                  <a:t>x</a:t>
                </a:r>
                <a:r>
                  <a:rPr lang="en-US" sz="3600" dirty="0" smtClean="0"/>
                  <a:t> + 14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5124480"/>
              </a:xfrm>
              <a:prstGeom prst="rect">
                <a:avLst/>
              </a:prstGeom>
              <a:blipFill rotWithShape="0">
                <a:blip r:embed="rId4"/>
                <a:stretch>
                  <a:fillRect l="-3129" t="-178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581128"/>
            <a:ext cx="705543" cy="705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573016"/>
            <a:ext cx="720716" cy="705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76" y="1268760"/>
            <a:ext cx="650688" cy="6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574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196752"/>
            <a:ext cx="52565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066800">
              <a:buClr>
                <a:srgbClr val="C00000"/>
              </a:buClr>
              <a:tabLst>
                <a:tab pos="857250" algn="l"/>
                <a:tab pos="2800350" algn="l"/>
                <a:tab pos="6286500" algn="l"/>
              </a:tabLst>
            </a:pPr>
            <a:r>
              <a:rPr lang="en-US" sz="2360" b="1" dirty="0">
                <a:solidFill>
                  <a:srgbClr val="C00000"/>
                </a:solidFill>
              </a:rPr>
              <a:t>Equations and formulae</a:t>
            </a:r>
          </a:p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8"/>
              <a:tabLst>
                <a:tab pos="857250" algn="l"/>
                <a:tab pos="2800350" algn="l"/>
                <a:tab pos="6286500" algn="l"/>
              </a:tabLst>
            </a:pPr>
            <a:r>
              <a:rPr lang="en-US" sz="2360" dirty="0" smtClean="0"/>
              <a:t>Write </a:t>
            </a:r>
            <a:r>
              <a:rPr lang="en-US" sz="2360" dirty="0"/>
              <a:t>whether each of these is an expression, an equation, an identity or a formula,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60" i="1" dirty="0" smtClean="0"/>
              <a:t>v</a:t>
            </a:r>
            <a:r>
              <a:rPr lang="en-US" sz="2360" dirty="0" smtClean="0"/>
              <a:t> </a:t>
            </a:r>
            <a:r>
              <a:rPr lang="en-US" sz="2360" dirty="0"/>
              <a:t>= </a:t>
            </a:r>
            <a:r>
              <a:rPr lang="en-US" sz="2360" i="1" dirty="0"/>
              <a:t>u</a:t>
            </a:r>
            <a:r>
              <a:rPr lang="en-US" sz="2360" dirty="0"/>
              <a:t> + </a:t>
            </a:r>
            <a:r>
              <a:rPr lang="en-US" sz="2360" i="1" dirty="0"/>
              <a:t>at</a:t>
            </a:r>
            <a:r>
              <a:rPr lang="en-US" sz="2360" dirty="0"/>
              <a:t> </a:t>
            </a:r>
            <a:r>
              <a:rPr lang="en-US" sz="2360" dirty="0" smtClean="0"/>
              <a:t>	b.  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60" dirty="0" smtClean="0"/>
              <a:t>a</a:t>
            </a:r>
            <a:r>
              <a:rPr lang="en-US" sz="2360" baseline="30000" dirty="0" smtClean="0"/>
              <a:t>2 </a:t>
            </a:r>
            <a:r>
              <a:rPr lang="en-US" sz="2360" dirty="0" smtClean="0"/>
              <a:t>- b</a:t>
            </a:r>
            <a:r>
              <a:rPr lang="en-US" sz="2360" baseline="30000" dirty="0" smtClean="0"/>
              <a:t>2</a:t>
            </a:r>
            <a:r>
              <a:rPr lang="en-US" sz="2360" dirty="0" smtClean="0"/>
              <a:t> </a:t>
            </a:r>
            <a:r>
              <a:rPr lang="en-US" sz="2360" dirty="0"/>
              <a:t>= (</a:t>
            </a:r>
            <a:r>
              <a:rPr lang="en-US" sz="2360" i="1" dirty="0" smtClean="0"/>
              <a:t>a</a:t>
            </a:r>
            <a:r>
              <a:rPr lang="en-US" sz="2360" dirty="0" smtClean="0"/>
              <a:t> - </a:t>
            </a:r>
            <a:r>
              <a:rPr lang="en-US" sz="2360" i="1" dirty="0" smtClean="0"/>
              <a:t>b</a:t>
            </a:r>
            <a:r>
              <a:rPr lang="en-US" sz="2360" dirty="0" smtClean="0"/>
              <a:t>)(</a:t>
            </a:r>
            <a:r>
              <a:rPr lang="en-US" sz="2360" i="1" dirty="0" smtClean="0"/>
              <a:t>a</a:t>
            </a:r>
            <a:r>
              <a:rPr lang="en-US" sz="2360" dirty="0" smtClean="0"/>
              <a:t> </a:t>
            </a:r>
            <a:r>
              <a:rPr lang="en-US" sz="2360" dirty="0"/>
              <a:t>+ </a:t>
            </a:r>
            <a:r>
              <a:rPr lang="en-US" sz="2360" i="1" dirty="0"/>
              <a:t>b</a:t>
            </a:r>
            <a:r>
              <a:rPr lang="en-US" sz="2360" dirty="0"/>
              <a:t>)</a:t>
            </a:r>
          </a:p>
          <a:p>
            <a:pPr lvl="2" indent="-457200" defTabSz="1066800">
              <a:buClr>
                <a:srgbClr val="C00000"/>
              </a:buClr>
              <a:buFont typeface="+mj-lt"/>
              <a:buAutoNum type="alphaLcPeriod"/>
              <a:tabLst>
                <a:tab pos="2800350" algn="l"/>
                <a:tab pos="6286500" algn="l"/>
              </a:tabLst>
            </a:pPr>
            <a:r>
              <a:rPr lang="en-US" sz="2360" i="1" dirty="0" smtClean="0"/>
              <a:t>mv</a:t>
            </a:r>
            <a:r>
              <a:rPr lang="en-US" sz="2360" dirty="0" smtClean="0"/>
              <a:t> 	</a:t>
            </a:r>
            <a:r>
              <a:rPr lang="en-US" sz="2360" dirty="0" smtClean="0">
                <a:solidFill>
                  <a:srgbClr val="C00000"/>
                </a:solidFill>
              </a:rPr>
              <a:t>d.</a:t>
            </a:r>
            <a:r>
              <a:rPr lang="en-US" sz="2360" dirty="0" smtClean="0"/>
              <a:t>  </a:t>
            </a:r>
            <a:r>
              <a:rPr lang="en-US" sz="2360" dirty="0"/>
              <a:t>4</a:t>
            </a:r>
            <a:r>
              <a:rPr lang="en-US" sz="2360" i="1" dirty="0"/>
              <a:t>a</a:t>
            </a:r>
            <a:r>
              <a:rPr lang="en-US" sz="2360" dirty="0"/>
              <a:t> = 5</a:t>
            </a:r>
          </a:p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8"/>
              <a:tabLst>
                <a:tab pos="857250" algn="l"/>
                <a:tab pos="2800350" algn="l"/>
                <a:tab pos="6286500" algn="l"/>
              </a:tabLst>
            </a:pPr>
            <a:r>
              <a:rPr lang="en-US" sz="2360" dirty="0" smtClean="0"/>
              <a:t>Solve 4</a:t>
            </a:r>
            <a:r>
              <a:rPr lang="en-US" sz="2360" i="1" dirty="0" smtClean="0"/>
              <a:t>x</a:t>
            </a:r>
            <a:r>
              <a:rPr lang="en-US" sz="2360" dirty="0" smtClean="0"/>
              <a:t> </a:t>
            </a:r>
            <a:r>
              <a:rPr lang="en-US" sz="2360" dirty="0"/>
              <a:t>- 3 = 2</a:t>
            </a:r>
            <a:r>
              <a:rPr lang="en-US" sz="2360" i="1" dirty="0"/>
              <a:t>x</a:t>
            </a:r>
            <a:r>
              <a:rPr lang="en-US" sz="2360" dirty="0"/>
              <a:t> + 6</a:t>
            </a:r>
          </a:p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8"/>
              <a:tabLst>
                <a:tab pos="857250" algn="l"/>
                <a:tab pos="2800350" algn="l"/>
                <a:tab pos="6286500" algn="l"/>
              </a:tabLst>
            </a:pPr>
            <a:r>
              <a:rPr lang="en-US" sz="2360" dirty="0" smtClean="0"/>
              <a:t>Solve </a:t>
            </a:r>
            <a:r>
              <a:rPr lang="en-US" sz="2360" dirty="0"/>
              <a:t>2(3</a:t>
            </a:r>
            <a:r>
              <a:rPr lang="en-US" sz="2360" i="1" dirty="0"/>
              <a:t>x</a:t>
            </a:r>
            <a:r>
              <a:rPr lang="en-US" sz="2360" dirty="0"/>
              <a:t> + 1) = 5(</a:t>
            </a:r>
            <a:r>
              <a:rPr lang="en-US" sz="2360" i="1" dirty="0"/>
              <a:t>x</a:t>
            </a:r>
            <a:r>
              <a:rPr lang="en-US" sz="2360" dirty="0"/>
              <a:t> - 3)</a:t>
            </a:r>
          </a:p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8"/>
              <a:tabLst>
                <a:tab pos="857250" algn="l"/>
                <a:tab pos="2800350" algn="l"/>
                <a:tab pos="6286500" algn="l"/>
              </a:tabLst>
            </a:pPr>
            <a:r>
              <a:rPr lang="en-US" sz="2360" dirty="0" smtClean="0"/>
              <a:t>Use </a:t>
            </a:r>
            <a:r>
              <a:rPr lang="en-US" sz="2360" dirty="0"/>
              <a:t>the formula z </a:t>
            </a:r>
            <a:r>
              <a:rPr lang="en-US" sz="2360" dirty="0" smtClean="0"/>
              <a:t>=</a:t>
            </a:r>
            <a:r>
              <a:rPr lang="en-US" sz="2360" i="1" dirty="0" smtClean="0"/>
              <a:t>f</a:t>
            </a:r>
            <a:r>
              <a:rPr lang="en-US" sz="2360" baseline="30000" dirty="0" smtClean="0"/>
              <a:t>2</a:t>
            </a:r>
            <a:r>
              <a:rPr lang="en-US" sz="2360" dirty="0" smtClean="0"/>
              <a:t> </a:t>
            </a:r>
            <a:r>
              <a:rPr lang="en-US" sz="2360" dirty="0"/>
              <a:t>- </a:t>
            </a:r>
            <a:r>
              <a:rPr lang="en-US" sz="2360" dirty="0" smtClean="0"/>
              <a:t>2</a:t>
            </a:r>
            <a:r>
              <a:rPr lang="en-US" sz="2360" i="1" dirty="0" smtClean="0"/>
              <a:t>fg</a:t>
            </a:r>
            <a:r>
              <a:rPr lang="en-US" sz="2360" dirty="0" smtClean="0"/>
              <a:t> </a:t>
            </a:r>
            <a:r>
              <a:rPr lang="en-US" sz="2360" dirty="0"/>
              <a:t>to work out the value of </a:t>
            </a:r>
            <a:r>
              <a:rPr lang="en-US" sz="2360" i="1" dirty="0"/>
              <a:t>z</a:t>
            </a:r>
            <a:r>
              <a:rPr lang="en-US" sz="2360" dirty="0"/>
              <a:t> </a:t>
            </a:r>
            <a:r>
              <a:rPr lang="en-US" sz="2360" dirty="0" smtClean="0"/>
              <a:t>when </a:t>
            </a:r>
            <a:r>
              <a:rPr lang="en-US" sz="2360" i="1" dirty="0" smtClean="0"/>
              <a:t>f</a:t>
            </a:r>
            <a:r>
              <a:rPr lang="en-US" sz="2360" dirty="0" smtClean="0"/>
              <a:t> = </a:t>
            </a:r>
            <a:r>
              <a:rPr lang="en-US" sz="2360" dirty="0"/>
              <a:t>10 and </a:t>
            </a:r>
            <a:r>
              <a:rPr lang="en-US" sz="2360" i="1" dirty="0"/>
              <a:t>g</a:t>
            </a:r>
            <a:r>
              <a:rPr lang="en-US" sz="2360" dirty="0"/>
              <a:t> = 3.</a:t>
            </a:r>
          </a:p>
          <a:p>
            <a:pPr marL="514350" lvl="1" indent="-514350" defTabSz="1066800">
              <a:buClr>
                <a:srgbClr val="C00000"/>
              </a:buClr>
              <a:buFont typeface="+mj-lt"/>
              <a:buAutoNum type="arabicPeriod" startAt="8"/>
              <a:tabLst>
                <a:tab pos="857250" algn="l"/>
                <a:tab pos="2800350" algn="l"/>
                <a:tab pos="6286500" algn="l"/>
              </a:tabLst>
            </a:pPr>
            <a:r>
              <a:rPr lang="en-US" sz="2360" b="1" dirty="0" smtClean="0">
                <a:solidFill>
                  <a:srgbClr val="FF0000"/>
                </a:solidFill>
              </a:rPr>
              <a:t>Communication </a:t>
            </a:r>
            <a:r>
              <a:rPr lang="en-US" sz="2360" dirty="0"/>
              <a:t>Show that the equation </a:t>
            </a:r>
            <a:r>
              <a:rPr lang="en-US" sz="2360" i="1" dirty="0"/>
              <a:t>x</a:t>
            </a:r>
            <a:r>
              <a:rPr lang="en-US" sz="2360" baseline="30000" dirty="0"/>
              <a:t>3</a:t>
            </a:r>
            <a:r>
              <a:rPr lang="en-US" sz="2360" dirty="0"/>
              <a:t> + </a:t>
            </a:r>
            <a:r>
              <a:rPr lang="en-US" sz="2360" dirty="0" smtClean="0"/>
              <a:t>4</a:t>
            </a:r>
            <a:r>
              <a:rPr lang="en-US" sz="2360" i="1" dirty="0" smtClean="0"/>
              <a:t>x</a:t>
            </a:r>
            <a:r>
              <a:rPr lang="en-US" sz="2360" dirty="0" smtClean="0"/>
              <a:t> </a:t>
            </a:r>
            <a:r>
              <a:rPr lang="en-US" sz="2360" dirty="0"/>
              <a:t>= 6 has a solution between 1.1 and </a:t>
            </a:r>
            <a:r>
              <a:rPr lang="en-US" sz="2360" dirty="0" smtClean="0"/>
              <a:t>1.2</a:t>
            </a:r>
            <a:endParaRPr lang="en-US" sz="236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68760"/>
            <a:ext cx="705543" cy="705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75785"/>
            <a:ext cx="705543" cy="705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509120"/>
            <a:ext cx="692656" cy="6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697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50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196752"/>
                <a:ext cx="5256585" cy="5201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defTabSz="1066800">
                  <a:buClr>
                    <a:srgbClr val="C00000"/>
                  </a:buClr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670" b="1" dirty="0" smtClean="0">
                    <a:solidFill>
                      <a:srgbClr val="C00000"/>
                    </a:solidFill>
                  </a:rPr>
                  <a:t>Equations and formulae</a:t>
                </a:r>
              </a:p>
              <a:p>
                <a:pPr marL="514350" lvl="1" indent="-514350" defTabSz="106680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670" dirty="0"/>
                  <a:t>An electrician charges a £25 call-out fee, plus £36 per </a:t>
                </a:r>
                <a:r>
                  <a:rPr lang="en-US" sz="2670" dirty="0" smtClean="0"/>
                  <a:t>hour.</a:t>
                </a:r>
                <a:br>
                  <a:rPr lang="en-US" sz="2670" dirty="0" smtClean="0"/>
                </a:br>
                <a:r>
                  <a:rPr lang="en-US" sz="2670" dirty="0" smtClean="0"/>
                  <a:t>Write </a:t>
                </a:r>
                <a:r>
                  <a:rPr lang="en-US" sz="2670" dirty="0"/>
                  <a:t>a formula for his total charge </a:t>
                </a:r>
                <a:r>
                  <a:rPr lang="en-US" sz="2670" dirty="0" smtClean="0"/>
                  <a:t>£</a:t>
                </a:r>
                <a:r>
                  <a:rPr lang="en-US" sz="2670" i="1" dirty="0" smtClean="0"/>
                  <a:t>C</a:t>
                </a:r>
                <a:r>
                  <a:rPr lang="en-US" sz="2670" dirty="0" smtClean="0"/>
                  <a:t> </a:t>
                </a:r>
                <a:r>
                  <a:rPr lang="en-US" sz="2670" dirty="0"/>
                  <a:t>for </a:t>
                </a:r>
                <a:r>
                  <a:rPr lang="en-US" sz="2670" i="1" dirty="0"/>
                  <a:t>n</a:t>
                </a:r>
                <a:r>
                  <a:rPr lang="en-US" sz="2670" dirty="0"/>
                  <a:t> hours' of work.</a:t>
                </a:r>
              </a:p>
              <a:p>
                <a:pPr marL="514350" lvl="1" indent="-514350" defTabSz="106680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971550" algn="l"/>
                    <a:tab pos="2800350" algn="l"/>
                    <a:tab pos="6286500" algn="l"/>
                  </a:tabLst>
                </a:pPr>
                <a:r>
                  <a:rPr lang="en-US" sz="267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670" dirty="0" smtClean="0"/>
                  <a:t> 	Make y the subject of the 	formula 2</a:t>
                </a:r>
                <a:r>
                  <a:rPr lang="en-US" sz="2670" i="1" dirty="0" smtClean="0"/>
                  <a:t>x</a:t>
                </a:r>
                <a:r>
                  <a:rPr lang="en-US" sz="2670" dirty="0" smtClean="0"/>
                  <a:t> </a:t>
                </a:r>
                <a:r>
                  <a:rPr lang="en-US" sz="2670" dirty="0"/>
                  <a:t>+ </a:t>
                </a:r>
                <a:r>
                  <a:rPr lang="en-US" sz="2670" dirty="0" smtClean="0"/>
                  <a:t>3</a:t>
                </a:r>
                <a:r>
                  <a:rPr lang="en-US" sz="2670" i="1" dirty="0" smtClean="0"/>
                  <a:t>y</a:t>
                </a:r>
                <a:r>
                  <a:rPr lang="en-US" sz="2670" dirty="0" smtClean="0"/>
                  <a:t> </a:t>
                </a:r>
                <a:r>
                  <a:rPr lang="en-US" sz="2670" dirty="0"/>
                  <a:t>= 4</a:t>
                </a:r>
              </a:p>
              <a:p>
                <a:pPr marL="971550" lvl="2" indent="-457200" defTabSz="10668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800350" algn="l"/>
                    <a:tab pos="6286500" algn="l"/>
                  </a:tabLst>
                </a:pPr>
                <a:r>
                  <a:rPr lang="en-US" sz="2670" dirty="0" smtClean="0"/>
                  <a:t>Make </a:t>
                </a:r>
                <a:r>
                  <a:rPr lang="en-US" sz="2670" i="1" dirty="0"/>
                  <a:t>b</a:t>
                </a:r>
                <a:r>
                  <a:rPr lang="en-US" sz="2670" dirty="0"/>
                  <a:t> the subject of the formula </a:t>
                </a:r>
                <a:r>
                  <a:rPr lang="en-US" sz="2670" i="1" dirty="0"/>
                  <a:t>S</a:t>
                </a:r>
                <a:r>
                  <a:rPr lang="en-US" sz="2670" dirty="0"/>
                  <a:t> = </a:t>
                </a:r>
                <a:r>
                  <a:rPr lang="en-US" sz="2670" dirty="0" smtClean="0"/>
                  <a:t>6</a:t>
                </a:r>
                <a:r>
                  <a:rPr lang="en-US" sz="2670" i="1" dirty="0" smtClean="0"/>
                  <a:t>ab</a:t>
                </a:r>
                <a:r>
                  <a:rPr lang="en-US" sz="2670" dirty="0" smtClean="0"/>
                  <a:t> </a:t>
                </a:r>
                <a:r>
                  <a:rPr lang="en-US" sz="2670" dirty="0"/>
                  <a:t>+ </a:t>
                </a:r>
                <a:r>
                  <a:rPr lang="en-US" sz="2670" dirty="0" smtClean="0"/>
                  <a:t>4</a:t>
                </a:r>
                <a:r>
                  <a:rPr lang="en-US" sz="2670" i="1" dirty="0" smtClean="0"/>
                  <a:t>a</a:t>
                </a:r>
                <a:r>
                  <a:rPr lang="en-US" sz="2670" baseline="30000" dirty="0" smtClean="0"/>
                  <a:t>2</a:t>
                </a:r>
                <a:endParaRPr lang="en-US" sz="2670" baseline="30000" dirty="0"/>
              </a:p>
              <a:p>
                <a:pPr marL="514350" lvl="1" indent="-514350" defTabSz="106680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857250" algn="l"/>
                    <a:tab pos="2800350" algn="l"/>
                    <a:tab pos="6286500" algn="l"/>
                  </a:tabLst>
                </a:pPr>
                <a:r>
                  <a:rPr lang="en-US" sz="2670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7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67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7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7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6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7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7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6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67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96752"/>
                <a:ext cx="5256585" cy="5201489"/>
              </a:xfrm>
              <a:prstGeom prst="rect">
                <a:avLst/>
              </a:prstGeom>
              <a:blipFill rotWithShape="0">
                <a:blip r:embed="rId4"/>
                <a:stretch>
                  <a:fillRect l="-2202" t="-1054" b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2 – Problem Solving</a:t>
            </a:r>
            <a:endParaRPr lang="en-GB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268760"/>
            <a:ext cx="54864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83268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406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  <p:tag name="ISPRING_PRESENTATION_TITLE" val="Year 09 - Mathematics - Unit 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DD945F-B7B0-4691-A0D0-E2EAD6DA23B3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97821</TotalTime>
  <Words>7208</Words>
  <Application>Microsoft Office PowerPoint</Application>
  <PresentationFormat>On-screen Show (4:3)</PresentationFormat>
  <Paragraphs>1674</Paragraphs>
  <Slides>143</Slides>
  <Notes>143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54" baseType="lpstr">
      <vt:lpstr>Arial</vt:lpstr>
      <vt:lpstr>Calibri</vt:lpstr>
      <vt:lpstr>Cambria Math</vt:lpstr>
      <vt:lpstr>Lucida Sans Unicode</vt:lpstr>
      <vt:lpstr>Times New Roman</vt:lpstr>
      <vt:lpstr>Verdana</vt:lpstr>
      <vt:lpstr>Webdings</vt:lpstr>
      <vt:lpstr>Wingdings</vt:lpstr>
      <vt:lpstr>Wingdings 2</vt:lpstr>
      <vt:lpstr>Wingdings 3</vt:lpstr>
      <vt:lpstr>Enderoth</vt:lpstr>
      <vt:lpstr>PowerPoint Presentation</vt:lpstr>
      <vt:lpstr>Contents</vt:lpstr>
      <vt:lpstr>Contents</vt:lpstr>
      <vt:lpstr>Contents</vt:lpstr>
      <vt:lpstr>Contents</vt:lpstr>
      <vt:lpstr>2 – Prior Knowledge Check</vt:lpstr>
      <vt:lpstr>2 – Prior Knowledge Check</vt:lpstr>
      <vt:lpstr>2 – Prior Knowledge Check</vt:lpstr>
      <vt:lpstr>2 – Prior Knowledge Check</vt:lpstr>
      <vt:lpstr>2 – Prior Knowledge Check</vt:lpstr>
      <vt:lpstr>2 – Prior Knowledge Check</vt:lpstr>
      <vt:lpstr>2 – Prior Knowledge Check</vt:lpstr>
      <vt:lpstr>2.1 – Algebraic Indices</vt:lpstr>
      <vt:lpstr>2.1 – Algebraic Indices</vt:lpstr>
      <vt:lpstr>2.1 – Algebraic Indices</vt:lpstr>
      <vt:lpstr>2.1 – Algebraic Indices</vt:lpstr>
      <vt:lpstr>2.1 – Algebraic Indices</vt:lpstr>
      <vt:lpstr>2.1 – Algebraic Indices</vt:lpstr>
      <vt:lpstr>2.1 – Algebraic Indices</vt:lpstr>
      <vt:lpstr>2.1 – Algebraic Indices</vt:lpstr>
      <vt:lpstr>2.1 – Algebraic Indices</vt:lpstr>
      <vt:lpstr>2.1 – Algebraic Indices</vt:lpstr>
      <vt:lpstr>2.2 – Expanding and Factorising</vt:lpstr>
      <vt:lpstr>2.2 – Expanding and Factorising</vt:lpstr>
      <vt:lpstr>2.2 – Expanding and Factorising</vt:lpstr>
      <vt:lpstr>2.2 – Expanding and Factorising</vt:lpstr>
      <vt:lpstr>2.2 – Expanding and Factorising</vt:lpstr>
      <vt:lpstr>2.2 – Expanding and Factorising</vt:lpstr>
      <vt:lpstr>2.2 – Expanding and Factorising</vt:lpstr>
      <vt:lpstr>2.2 – Expanding and Factorising</vt:lpstr>
      <vt:lpstr>2.2 – Expanding and Factorising</vt:lpstr>
      <vt:lpstr>2.2 – Expanding and Factorising</vt:lpstr>
      <vt:lpstr>2.3 – Equations</vt:lpstr>
      <vt:lpstr>2.3 – Equations</vt:lpstr>
      <vt:lpstr>2.3 – Equations</vt:lpstr>
      <vt:lpstr>2.3 – Equations</vt:lpstr>
      <vt:lpstr>2.3 – Equations</vt:lpstr>
      <vt:lpstr>2.3 – Equations</vt:lpstr>
      <vt:lpstr>2.3 – Equations</vt:lpstr>
      <vt:lpstr>2.3 – Equations</vt:lpstr>
      <vt:lpstr>2.3 – Equations</vt:lpstr>
      <vt:lpstr>2.3 – Equations</vt:lpstr>
      <vt:lpstr>2.4 – Formulae</vt:lpstr>
      <vt:lpstr>2.4 – Formulae</vt:lpstr>
      <vt:lpstr>2.4 – Formulae</vt:lpstr>
      <vt:lpstr>2.4 – Formulae</vt:lpstr>
      <vt:lpstr>2.4 – Formulae</vt:lpstr>
      <vt:lpstr>2.4 – Formulae</vt:lpstr>
      <vt:lpstr>2.4 – Formulae</vt:lpstr>
      <vt:lpstr>2.4 – Formulae</vt:lpstr>
      <vt:lpstr>2.4 – Formulae</vt:lpstr>
      <vt:lpstr>2.4 – Formulae</vt:lpstr>
      <vt:lpstr>2.4 – Formulae</vt:lpstr>
      <vt:lpstr>2.4 – Formulae</vt:lpstr>
      <vt:lpstr>2.5 – Linear Sequences</vt:lpstr>
      <vt:lpstr>2.5 – Linear Sequences</vt:lpstr>
      <vt:lpstr>2.5 – Linear Sequences</vt:lpstr>
      <vt:lpstr>2.5 – Linear Sequences</vt:lpstr>
      <vt:lpstr>2.5 – Linear Sequences</vt:lpstr>
      <vt:lpstr>2.5 – Linear Sequences</vt:lpstr>
      <vt:lpstr>2.5 – Linear Sequences</vt:lpstr>
      <vt:lpstr>2.5 – Linear Sequences</vt:lpstr>
      <vt:lpstr>2.5 – Linear Sequences</vt:lpstr>
      <vt:lpstr>2.5 – Linear Sequences</vt:lpstr>
      <vt:lpstr>2.5 – Linear Sequences</vt:lpstr>
      <vt:lpstr>2.6 – Non Linear Sequences</vt:lpstr>
      <vt:lpstr>2.6 – Non Linear Sequences</vt:lpstr>
      <vt:lpstr>2.6 – Non Linear Sequences</vt:lpstr>
      <vt:lpstr>2.6 – Non Linear Sequences</vt:lpstr>
      <vt:lpstr>2.6 – Non Linear Sequences</vt:lpstr>
      <vt:lpstr>2.6 – Non Linear Sequences</vt:lpstr>
      <vt:lpstr>2.6 – Non Linear Sequences</vt:lpstr>
      <vt:lpstr>2.6 – Non Linear Sequences</vt:lpstr>
      <vt:lpstr>2.6 – Non Linear Sequences</vt:lpstr>
      <vt:lpstr>2.6 – Non Linear Sequences</vt:lpstr>
      <vt:lpstr>2.6 – Non Linear Sequences</vt:lpstr>
      <vt:lpstr>2.6 – Non Linear Sequences</vt:lpstr>
      <vt:lpstr>2.6 – Non Linear Sequences</vt:lpstr>
      <vt:lpstr>2.7 – More Expanding and Factorising</vt:lpstr>
      <vt:lpstr>2.7 – More Expanding and Factorising</vt:lpstr>
      <vt:lpstr>2.7 – More Expanding and Factorising</vt:lpstr>
      <vt:lpstr>2.7 – More Expanding and Factorising</vt:lpstr>
      <vt:lpstr>2.7 – More Expanding and Factorising</vt:lpstr>
      <vt:lpstr>2.7 – More Expanding and Factorising</vt:lpstr>
      <vt:lpstr>2.7 – More Expanding and Factorising</vt:lpstr>
      <vt:lpstr>2.7 – More Expanding and Factorising</vt:lpstr>
      <vt:lpstr>2.7 – More Expanding and Factorising</vt:lpstr>
      <vt:lpstr>2.7 – More Expanding and Factorising</vt:lpstr>
      <vt:lpstr>2 – Problem Solving</vt:lpstr>
      <vt:lpstr>2 – Problem Solving</vt:lpstr>
      <vt:lpstr>2 – Problem Solving</vt:lpstr>
      <vt:lpstr>2 – Problem Solving</vt:lpstr>
      <vt:lpstr>2 – Problem Solving</vt:lpstr>
      <vt:lpstr>2 – Problem Solving</vt:lpstr>
      <vt:lpstr>2 – Problem Solving</vt:lpstr>
      <vt:lpstr>2 – Check up</vt:lpstr>
      <vt:lpstr>2 – Problem Solving</vt:lpstr>
      <vt:lpstr>2 – Problem Solving</vt:lpstr>
      <vt:lpstr>2 – Problem Solving</vt:lpstr>
      <vt:lpstr>2 – Problem Solving</vt:lpstr>
      <vt:lpstr>2 – Problem Solving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Strengthen</vt:lpstr>
      <vt:lpstr>2 – Extend</vt:lpstr>
      <vt:lpstr>2 – Extend</vt:lpstr>
      <vt:lpstr>2 – Extend</vt:lpstr>
      <vt:lpstr>2 – Extend</vt:lpstr>
      <vt:lpstr>2 – Extend</vt:lpstr>
      <vt:lpstr>2 – Extend</vt:lpstr>
      <vt:lpstr>2 – Extend</vt:lpstr>
      <vt:lpstr>2 – Extend</vt:lpstr>
      <vt:lpstr>2 – Extend</vt:lpstr>
      <vt:lpstr>2 – Extend</vt:lpstr>
      <vt:lpstr>2 – Extend</vt:lpstr>
      <vt:lpstr>2 – Knowledge Check</vt:lpstr>
      <vt:lpstr>2 – Knowledge Check</vt:lpstr>
      <vt:lpstr>2 – Knowledge Check</vt:lpstr>
      <vt:lpstr>2 – Knowledge Check</vt:lpstr>
      <vt:lpstr>2 – Knowledge Check</vt:lpstr>
      <vt:lpstr>2 – Unit Test</vt:lpstr>
      <vt:lpstr>2 – Unit Test</vt:lpstr>
      <vt:lpstr>2 – Unit Test</vt:lpstr>
      <vt:lpstr>2 – Unit Test</vt:lpstr>
      <vt:lpstr>2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2</dc:title>
  <dc:subject>Travel and Tourism</dc:subject>
  <dc:creator>Enderoth</dc:creator>
  <cp:keywords>2</cp:keywords>
  <cp:lastModifiedBy>Enderoth</cp:lastModifiedBy>
  <cp:revision>2975</cp:revision>
  <cp:lastPrinted>2014-01-22T18:25:48Z</cp:lastPrinted>
  <dcterms:created xsi:type="dcterms:W3CDTF">2008-03-12T11:01:44Z</dcterms:created>
  <dcterms:modified xsi:type="dcterms:W3CDTF">2018-06-25T05:39:04Z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